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4"/>
  </p:notesMasterIdLst>
  <p:sldIdLst>
    <p:sldId id="264" r:id="rId2"/>
    <p:sldId id="278" r:id="rId3"/>
    <p:sldId id="515" r:id="rId4"/>
    <p:sldId id="559" r:id="rId5"/>
    <p:sldId id="560" r:id="rId6"/>
    <p:sldId id="562" r:id="rId7"/>
    <p:sldId id="306" r:id="rId8"/>
    <p:sldId id="522" r:id="rId9"/>
    <p:sldId id="543" r:id="rId10"/>
    <p:sldId id="520" r:id="rId11"/>
    <p:sldId id="521" r:id="rId12"/>
    <p:sldId id="524" r:id="rId13"/>
    <p:sldId id="537" r:id="rId14"/>
    <p:sldId id="544" r:id="rId15"/>
    <p:sldId id="523" r:id="rId16"/>
    <p:sldId id="538" r:id="rId17"/>
    <p:sldId id="525" r:id="rId18"/>
    <p:sldId id="539" r:id="rId19"/>
    <p:sldId id="545" r:id="rId20"/>
    <p:sldId id="546" r:id="rId21"/>
    <p:sldId id="540" r:id="rId22"/>
    <p:sldId id="541" r:id="rId23"/>
    <p:sldId id="527" r:id="rId24"/>
    <p:sldId id="536" r:id="rId25"/>
    <p:sldId id="531" r:id="rId26"/>
    <p:sldId id="526" r:id="rId27"/>
    <p:sldId id="549" r:id="rId28"/>
    <p:sldId id="542" r:id="rId29"/>
    <p:sldId id="550" r:id="rId30"/>
    <p:sldId id="548" r:id="rId31"/>
    <p:sldId id="529" r:id="rId32"/>
    <p:sldId id="547" r:id="rId33"/>
    <p:sldId id="533" r:id="rId34"/>
    <p:sldId id="551" r:id="rId35"/>
    <p:sldId id="530" r:id="rId36"/>
    <p:sldId id="532" r:id="rId37"/>
    <p:sldId id="534" r:id="rId38"/>
    <p:sldId id="552" r:id="rId39"/>
    <p:sldId id="553" r:id="rId40"/>
    <p:sldId id="528" r:id="rId41"/>
    <p:sldId id="612" r:id="rId42"/>
    <p:sldId id="505" r:id="rId4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0"/>
    <p:restoredTop sz="96056"/>
  </p:normalViewPr>
  <p:slideViewPr>
    <p:cSldViewPr snapToGrid="0">
      <p:cViewPr varScale="1">
        <p:scale>
          <a:sx n="114" d="100"/>
          <a:sy n="114" d="100"/>
        </p:scale>
        <p:origin x="2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2025/3/10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6092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372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2227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9871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⬅️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5810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3067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1898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6855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6992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app.sli.do/event/nw9VDwreSNQvn81DgfsmSi" TargetMode="External"/><Relationship Id="rId4" Type="http://schemas.openxmlformats.org/officeDocument/2006/relationships/hyperlink" Target="https://github.com/mcps5601/CGUDL_2025_Sprin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1.png"/><Relationship Id="rId4" Type="http://schemas.openxmlformats.org/officeDocument/2006/relationships/image" Target="../media/image7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9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0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0.png"/><Relationship Id="rId4" Type="http://schemas.openxmlformats.org/officeDocument/2006/relationships/image" Target="../media/image320.png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86F629-FA5E-7D22-67D5-6023703A9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42902"/>
            <a:ext cx="1903732" cy="190373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4323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Gradient Descent (II)</a:t>
            </a:r>
            <a:endParaRPr kumimoji="1" lang="zh-TW" altLang="en-US" sz="36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2025/03/10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261970" y="6296804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4"/>
              </a:rPr>
              <a:t>Course GitHub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8938362" y="6296804"/>
            <a:ext cx="171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Slido # DLGD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69E1DDF-FBC1-8608-F464-F57FF1AE4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4508" y="4724463"/>
            <a:ext cx="1525268" cy="15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128876-7D68-C4CB-DB4E-CC4C69FC2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Another training approach: SGD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B2F96B-184E-A094-ACEA-DDE5D0D7E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C3637-61DF-2DC2-17E4-DFBA1091B5C2}"/>
              </a:ext>
            </a:extLst>
          </p:cNvPr>
          <p:cNvSpPr txBox="1"/>
          <p:nvPr/>
        </p:nvSpPr>
        <p:spPr>
          <a:xfrm>
            <a:off x="653144" y="1806093"/>
            <a:ext cx="10136776" cy="3348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在一般的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Gradient descent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(GD)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中，我們是將所有的資料算一次梯度之後，才更新一次模型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資料量大的時候，單次模型更新的計算時間長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但是平行化可以解決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SGD: Stochastic gradient descent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把資料切成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batches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，每次進行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GD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時都是隨機取其中一個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來計算梯度與更新模型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0838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1B3783-DCC4-1DCA-63C8-9B00C45AB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Mini-batch Data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CB2B1B-BB86-F03E-D689-059E61EB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99E3AFDE-42E0-BF81-A8BD-FD2E152C08FE}"/>
              </a:ext>
            </a:extLst>
          </p:cNvPr>
          <p:cNvSpPr/>
          <p:nvPr/>
        </p:nvSpPr>
        <p:spPr>
          <a:xfrm>
            <a:off x="775064" y="2580406"/>
            <a:ext cx="2708365" cy="11506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Training Data</a:t>
            </a:r>
          </a:p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(1M examples)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6DE2AEAB-8267-0597-4E11-1FF0D288FA96}"/>
              </a:ext>
            </a:extLst>
          </p:cNvPr>
          <p:cNvCxnSpPr>
            <a:cxnSpLocks/>
          </p:cNvCxnSpPr>
          <p:nvPr/>
        </p:nvCxnSpPr>
        <p:spPr>
          <a:xfrm>
            <a:off x="3779520" y="3130130"/>
            <a:ext cx="20813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BE99F7BB-13B7-246D-04A9-0342803AE05F}"/>
              </a:ext>
            </a:extLst>
          </p:cNvPr>
          <p:cNvSpPr txBox="1"/>
          <p:nvPr/>
        </p:nvSpPr>
        <p:spPr>
          <a:xfrm>
            <a:off x="4154541" y="2716767"/>
            <a:ext cx="132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D79443-D3D2-25AB-38CC-0ED04A38F6DA}"/>
              </a:ext>
            </a:extLst>
          </p:cNvPr>
          <p:cNvSpPr txBox="1"/>
          <p:nvPr/>
        </p:nvSpPr>
        <p:spPr>
          <a:xfrm>
            <a:off x="4154541" y="3155523"/>
            <a:ext cx="132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(Shuffle)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31343044-543A-B689-8EE5-D899D595D95A}"/>
              </a:ext>
            </a:extLst>
          </p:cNvPr>
          <p:cNvSpPr/>
          <p:nvPr/>
        </p:nvSpPr>
        <p:spPr>
          <a:xfrm>
            <a:off x="6156967" y="242975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6F970869-8943-A55E-B76A-592BEA716950}"/>
              </a:ext>
            </a:extLst>
          </p:cNvPr>
          <p:cNvSpPr/>
          <p:nvPr/>
        </p:nvSpPr>
        <p:spPr>
          <a:xfrm>
            <a:off x="6156966" y="2955468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2E179A58-E66E-24D3-4D65-5FAD94483D3B}"/>
              </a:ext>
            </a:extLst>
          </p:cNvPr>
          <p:cNvSpPr/>
          <p:nvPr/>
        </p:nvSpPr>
        <p:spPr>
          <a:xfrm>
            <a:off x="6164578" y="350242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3D0ADD13-2B3F-2783-2358-ABA3E5A42796}"/>
              </a:ext>
            </a:extLst>
          </p:cNvPr>
          <p:cNvSpPr/>
          <p:nvPr/>
        </p:nvSpPr>
        <p:spPr>
          <a:xfrm>
            <a:off x="7223769" y="242975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AD72DF39-5863-2215-B78A-C38426BA1F2B}"/>
              </a:ext>
            </a:extLst>
          </p:cNvPr>
          <p:cNvSpPr/>
          <p:nvPr/>
        </p:nvSpPr>
        <p:spPr>
          <a:xfrm>
            <a:off x="7223768" y="2955468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FE8141F0-DEC5-7A5D-3A32-A0C8DC7EB565}"/>
              </a:ext>
            </a:extLst>
          </p:cNvPr>
          <p:cNvSpPr/>
          <p:nvPr/>
        </p:nvSpPr>
        <p:spPr>
          <a:xfrm>
            <a:off x="7231380" y="350242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6AF26F46-08C6-90B5-D648-33F0CCA39FB5}"/>
              </a:ext>
            </a:extLst>
          </p:cNvPr>
          <p:cNvSpPr/>
          <p:nvPr/>
        </p:nvSpPr>
        <p:spPr>
          <a:xfrm>
            <a:off x="8290571" y="242975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AF4D5808-5449-0CA7-2DE0-1FA79DD03C46}"/>
              </a:ext>
            </a:extLst>
          </p:cNvPr>
          <p:cNvSpPr/>
          <p:nvPr/>
        </p:nvSpPr>
        <p:spPr>
          <a:xfrm>
            <a:off x="8290570" y="2955468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EAD4001A-DBB1-339D-4EA5-B6A765178D88}"/>
              </a:ext>
            </a:extLst>
          </p:cNvPr>
          <p:cNvSpPr/>
          <p:nvPr/>
        </p:nvSpPr>
        <p:spPr>
          <a:xfrm>
            <a:off x="8298182" y="350242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A6FB17AF-E843-2951-53C5-24AE89FE8FB3}"/>
              </a:ext>
            </a:extLst>
          </p:cNvPr>
          <p:cNvSpPr/>
          <p:nvPr/>
        </p:nvSpPr>
        <p:spPr>
          <a:xfrm>
            <a:off x="9357373" y="242975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1AFD9793-88AB-5002-7E74-D3EC47684718}"/>
              </a:ext>
            </a:extLst>
          </p:cNvPr>
          <p:cNvSpPr/>
          <p:nvPr/>
        </p:nvSpPr>
        <p:spPr>
          <a:xfrm>
            <a:off x="9357372" y="2955468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0629C404-2699-775D-C7AA-802612C944D8}"/>
              </a:ext>
            </a:extLst>
          </p:cNvPr>
          <p:cNvSpPr/>
          <p:nvPr/>
        </p:nvSpPr>
        <p:spPr>
          <a:xfrm>
            <a:off x="9364984" y="350242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5FE6B07-F1C1-125A-5753-DD0DCA6D7160}"/>
              </a:ext>
            </a:extLst>
          </p:cNvPr>
          <p:cNvSpPr txBox="1"/>
          <p:nvPr/>
        </p:nvSpPr>
        <p:spPr>
          <a:xfrm>
            <a:off x="10402134" y="2930075"/>
            <a:ext cx="649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...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橢圓圖說文字 33">
            <a:extLst>
              <a:ext uri="{FF2B5EF4-FFF2-40B4-BE49-F238E27FC236}">
                <a16:creationId xmlns:a16="http://schemas.microsoft.com/office/drawing/2014/main" id="{392E7CA6-99B9-1306-AE33-39A272DC2AC1}"/>
              </a:ext>
            </a:extLst>
          </p:cNvPr>
          <p:cNvSpPr/>
          <p:nvPr/>
        </p:nvSpPr>
        <p:spPr>
          <a:xfrm rot="10800000">
            <a:off x="3483429" y="4141597"/>
            <a:ext cx="2821576" cy="1741714"/>
          </a:xfrm>
          <a:prstGeom prst="wedgeEllipseCallout">
            <a:avLst>
              <a:gd name="adj1" fmla="val -41469"/>
              <a:gd name="adj2" fmla="val 53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CCC4D13-466D-FD76-848E-026E237AD5F6}"/>
              </a:ext>
            </a:extLst>
          </p:cNvPr>
          <p:cNvSpPr txBox="1"/>
          <p:nvPr/>
        </p:nvSpPr>
        <p:spPr>
          <a:xfrm>
            <a:off x="3704406" y="4637269"/>
            <a:ext cx="2486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ea typeface="Microsoft JhengHei" panose="020B0604030504040204" pitchFamily="34" charset="-120"/>
              </a:rPr>
              <a:t>在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batch size = k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時，每個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batch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有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k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筆資料</a:t>
            </a:r>
          </a:p>
        </p:txBody>
      </p:sp>
    </p:spTree>
    <p:extLst>
      <p:ext uri="{BB962C8B-B14F-4D97-AF65-F5344CB8AC3E}">
        <p14:creationId xmlns:p14="http://schemas.microsoft.com/office/powerpoint/2010/main" val="2945249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B7A9C4-15A5-D9D7-7D81-9C031899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Optimization with Batches (Pseudo code)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ECE846-2B1C-D872-8223-31AD1D4A6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0430A1-9C88-5BEA-BE76-151B754B4F29}"/>
              </a:ext>
            </a:extLst>
          </p:cNvPr>
          <p:cNvSpPr txBox="1"/>
          <p:nvPr/>
        </p:nvSpPr>
        <p:spPr>
          <a:xfrm>
            <a:off x="653143" y="1749335"/>
            <a:ext cx="8710132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training data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5,000,000 examples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mini_batch_size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1,000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Number of steps = 5000000 / 1000 = 5000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代表會進行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5000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次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gradient descent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5000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次參數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F819B4D-5199-F768-205B-2406A39BDD65}"/>
              </a:ext>
            </a:extLst>
          </p:cNvPr>
          <p:cNvSpPr txBox="1"/>
          <p:nvPr/>
        </p:nvSpPr>
        <p:spPr>
          <a:xfrm>
            <a:off x="1166947" y="3497094"/>
            <a:ext cx="57863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# do shuffle</a:t>
            </a:r>
          </a:p>
          <a:p>
            <a:r>
              <a:rPr kumimoji="1" lang="en-US" altLang="zh-TW" sz="2000" dirty="0"/>
              <a:t>for </a:t>
            </a:r>
            <a:r>
              <a:rPr kumimoji="1" lang="en-US" altLang="zh-TW" sz="2000" dirty="0" err="1"/>
              <a:t>i</a:t>
            </a:r>
            <a:r>
              <a:rPr kumimoji="1" lang="en-US" altLang="zh-TW" sz="2000" dirty="0"/>
              <a:t> in range(5000):</a:t>
            </a:r>
          </a:p>
          <a:p>
            <a:r>
              <a:rPr kumimoji="1" lang="en-US" altLang="zh-TW" sz="2000" dirty="0"/>
              <a:t>    </a:t>
            </a:r>
            <a:r>
              <a:rPr kumimoji="1" lang="en-US" altLang="zh-TW" sz="2000" dirty="0" err="1">
                <a:solidFill>
                  <a:srgbClr val="0070C0"/>
                </a:solidFill>
              </a:rPr>
              <a:t>start_index</a:t>
            </a:r>
            <a:r>
              <a:rPr kumimoji="1" lang="en-US" altLang="zh-TW" sz="2000" dirty="0">
                <a:solidFill>
                  <a:srgbClr val="0070C0"/>
                </a:solidFill>
              </a:rPr>
              <a:t> </a:t>
            </a:r>
            <a:r>
              <a:rPr kumimoji="1" lang="en-US" altLang="zh-TW" sz="2000" dirty="0"/>
              <a:t>= </a:t>
            </a:r>
            <a:r>
              <a:rPr kumimoji="1" lang="en-US" altLang="zh-TW" sz="2000" dirty="0" err="1"/>
              <a:t>i</a:t>
            </a:r>
            <a:r>
              <a:rPr kumimoji="1" lang="en-US" altLang="zh-TW" sz="2000" dirty="0"/>
              <a:t> * 1000</a:t>
            </a:r>
          </a:p>
          <a:p>
            <a:r>
              <a:rPr kumimoji="1" lang="en-US" altLang="zh-TW" sz="2000" dirty="0"/>
              <a:t>    </a:t>
            </a:r>
            <a:r>
              <a:rPr kumimoji="1" lang="en-US" altLang="zh-TW" sz="2000" dirty="0" err="1">
                <a:solidFill>
                  <a:srgbClr val="FF0000"/>
                </a:solidFill>
              </a:rPr>
              <a:t>end_index</a:t>
            </a:r>
            <a:r>
              <a:rPr kumimoji="1" lang="en-US" altLang="zh-TW" sz="2000" dirty="0">
                <a:solidFill>
                  <a:srgbClr val="FF0000"/>
                </a:solidFill>
              </a:rPr>
              <a:t> </a:t>
            </a:r>
            <a:r>
              <a:rPr kumimoji="1" lang="en-US" altLang="zh-TW" sz="2000" dirty="0"/>
              <a:t>= </a:t>
            </a:r>
            <a:r>
              <a:rPr kumimoji="1" lang="en-US" altLang="zh-TW" sz="2000" dirty="0" err="1"/>
              <a:t>start_index</a:t>
            </a:r>
            <a:r>
              <a:rPr kumimoji="1" lang="en-US" altLang="zh-TW" sz="2000" dirty="0"/>
              <a:t> + 1000</a:t>
            </a:r>
          </a:p>
          <a:p>
            <a:r>
              <a:rPr kumimoji="1" lang="en-US" altLang="zh-TW" sz="2000" dirty="0"/>
              <a:t>    x = </a:t>
            </a:r>
            <a:r>
              <a:rPr kumimoji="1" lang="en-US" altLang="zh-TW" sz="2000" dirty="0" err="1"/>
              <a:t>train_x</a:t>
            </a:r>
            <a:r>
              <a:rPr kumimoji="1" lang="en-US" altLang="zh-TW" sz="2000" dirty="0"/>
              <a:t>[</a:t>
            </a:r>
            <a:r>
              <a:rPr kumimoji="1" lang="en-US" altLang="zh-TW" sz="2000" dirty="0" err="1">
                <a:solidFill>
                  <a:srgbClr val="0070C0"/>
                </a:solidFill>
              </a:rPr>
              <a:t>start_index</a:t>
            </a:r>
            <a:r>
              <a:rPr kumimoji="1" lang="en-US" altLang="zh-TW" sz="2000" dirty="0"/>
              <a:t>: </a:t>
            </a:r>
            <a:r>
              <a:rPr kumimoji="1" lang="en-US" altLang="zh-TW" sz="2000" dirty="0" err="1">
                <a:solidFill>
                  <a:srgbClr val="FF0000"/>
                </a:solidFill>
              </a:rPr>
              <a:t>end_index</a:t>
            </a:r>
            <a:r>
              <a:rPr kumimoji="1" lang="en-US" altLang="zh-TW" sz="2000" dirty="0"/>
              <a:t>]</a:t>
            </a:r>
          </a:p>
          <a:p>
            <a:r>
              <a:rPr kumimoji="1" lang="en-US" altLang="zh-TW" sz="2000" dirty="0"/>
              <a:t>    y = </a:t>
            </a:r>
            <a:r>
              <a:rPr kumimoji="1" lang="en-US" altLang="zh-TW" sz="2000" dirty="0" err="1"/>
              <a:t>train_y</a:t>
            </a:r>
            <a:r>
              <a:rPr kumimoji="1" lang="en-US" altLang="zh-TW" sz="2000" dirty="0"/>
              <a:t>[</a:t>
            </a:r>
            <a:r>
              <a:rPr kumimoji="1" lang="en-US" altLang="zh-TW" sz="2000" dirty="0" err="1">
                <a:solidFill>
                  <a:srgbClr val="0070C0"/>
                </a:solidFill>
              </a:rPr>
              <a:t>start_index</a:t>
            </a:r>
            <a:r>
              <a:rPr kumimoji="1" lang="en-US" altLang="zh-TW" sz="2000" dirty="0"/>
              <a:t>: </a:t>
            </a:r>
            <a:r>
              <a:rPr kumimoji="1" lang="en-US" altLang="zh-TW" sz="2000" dirty="0" err="1">
                <a:solidFill>
                  <a:srgbClr val="FF0000"/>
                </a:solidFill>
              </a:rPr>
              <a:t>end_index</a:t>
            </a:r>
            <a:r>
              <a:rPr kumimoji="1" lang="en-US" altLang="zh-TW" sz="2000" dirty="0"/>
              <a:t>]</a:t>
            </a:r>
            <a:endParaRPr kumimoji="1" lang="zh-TW" altLang="en-US" sz="2000" dirty="0"/>
          </a:p>
          <a:p>
            <a:r>
              <a:rPr kumimoji="1" lang="en-US" altLang="zh-TW" sz="2000" dirty="0"/>
              <a:t>    </a:t>
            </a:r>
          </a:p>
          <a:p>
            <a:r>
              <a:rPr kumimoji="1" lang="en-US" altLang="zh-TW" sz="2000" b="1" dirty="0"/>
              <a:t>    # Calculate gradients via BP</a:t>
            </a:r>
          </a:p>
          <a:p>
            <a:r>
              <a:rPr kumimoji="1" lang="en-US" altLang="zh-TW" sz="2000" b="1" dirty="0"/>
              <a:t>    # do gradient descent (update parameters)</a:t>
            </a:r>
            <a:endParaRPr kumimoji="1"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2596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3F8BE4-CE69-6CC1-F293-75946F58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Optimization with Batches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963A0C-4970-F357-9608-A9C15F708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755B75-4176-07ED-A6EA-6BA090D795B1}"/>
              </a:ext>
            </a:extLst>
          </p:cNvPr>
          <p:cNvSpPr/>
          <p:nvPr/>
        </p:nvSpPr>
        <p:spPr>
          <a:xfrm>
            <a:off x="2316482" y="2696336"/>
            <a:ext cx="1384662" cy="583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Batch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87FF93-E798-2A0F-B210-42F597EB0859}"/>
              </a:ext>
            </a:extLst>
          </p:cNvPr>
          <p:cNvSpPr/>
          <p:nvPr/>
        </p:nvSpPr>
        <p:spPr>
          <a:xfrm>
            <a:off x="2316482" y="3561754"/>
            <a:ext cx="1384662" cy="583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Batch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58C8C3-1599-A5A3-06AC-C799FD63E6D4}"/>
              </a:ext>
            </a:extLst>
          </p:cNvPr>
          <p:cNvSpPr/>
          <p:nvPr/>
        </p:nvSpPr>
        <p:spPr>
          <a:xfrm>
            <a:off x="2316482" y="4427172"/>
            <a:ext cx="1384662" cy="583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Batch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8D5119A-40CD-C00C-BA97-DC22C666F22C}"/>
              </a:ext>
            </a:extLst>
          </p:cNvPr>
          <p:cNvSpPr txBox="1"/>
          <p:nvPr/>
        </p:nvSpPr>
        <p:spPr>
          <a:xfrm rot="5400000">
            <a:off x="2769327" y="5366260"/>
            <a:ext cx="67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...</a:t>
            </a:r>
            <a:endParaRPr kumimoji="1"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C3DFA47-69A7-3A77-5FD6-EDA6A44FAE23}"/>
                  </a:ext>
                </a:extLst>
              </p:cNvPr>
              <p:cNvSpPr txBox="1"/>
              <p:nvPr/>
            </p:nvSpPr>
            <p:spPr>
              <a:xfrm>
                <a:off x="6859984" y="2720680"/>
                <a:ext cx="3495249" cy="562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C3DFA47-69A7-3A77-5FD6-EDA6A44FA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84" y="2720680"/>
                <a:ext cx="3495249" cy="562655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06B922F-1BAB-85FE-F216-DA22DE342B02}"/>
                  </a:ext>
                </a:extLst>
              </p:cNvPr>
              <p:cNvSpPr txBox="1"/>
              <p:nvPr/>
            </p:nvSpPr>
            <p:spPr>
              <a:xfrm>
                <a:off x="716093" y="1659119"/>
                <a:ext cx="241028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初始參數</a:t>
                </a:r>
                <a:r>
                  <a:rPr lang="zh-TW" altLang="en-US" sz="2400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06B922F-1BAB-85FE-F216-DA22DE34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93" y="1659119"/>
                <a:ext cx="2410284" cy="461665"/>
              </a:xfrm>
              <a:prstGeom prst="rect">
                <a:avLst/>
              </a:prstGeom>
              <a:blipFill>
                <a:blip r:embed="rId4"/>
                <a:stretch>
                  <a:fillRect l="-366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778BA84-E9F0-19D5-1CA6-4C821027C271}"/>
                  </a:ext>
                </a:extLst>
              </p:cNvPr>
              <p:cNvSpPr txBox="1"/>
              <p:nvPr/>
            </p:nvSpPr>
            <p:spPr>
              <a:xfrm>
                <a:off x="6859984" y="3576994"/>
                <a:ext cx="3495249" cy="577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778BA84-E9F0-19D5-1CA6-4C821027C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84" y="3576994"/>
                <a:ext cx="3495249" cy="577338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2D41F05-C784-2EC3-1F78-987DE4940C18}"/>
                  </a:ext>
                </a:extLst>
              </p:cNvPr>
              <p:cNvSpPr txBox="1"/>
              <p:nvPr/>
            </p:nvSpPr>
            <p:spPr>
              <a:xfrm>
                <a:off x="6859984" y="4448548"/>
                <a:ext cx="3495249" cy="577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2D41F05-C784-2EC3-1F78-987DE4940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84" y="4448548"/>
                <a:ext cx="3495249" cy="577338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348B8E7A-DF40-05C3-FB4C-28D33A4840F1}"/>
              </a:ext>
            </a:extLst>
          </p:cNvPr>
          <p:cNvCxnSpPr/>
          <p:nvPr/>
        </p:nvCxnSpPr>
        <p:spPr>
          <a:xfrm>
            <a:off x="4171410" y="3020730"/>
            <a:ext cx="242969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A4245BDD-B109-D600-7A5D-C850C90ACFA0}"/>
              </a:ext>
            </a:extLst>
          </p:cNvPr>
          <p:cNvCxnSpPr/>
          <p:nvPr/>
        </p:nvCxnSpPr>
        <p:spPr>
          <a:xfrm>
            <a:off x="4171410" y="3869816"/>
            <a:ext cx="242969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2A540E1-79F1-5544-91C5-67C5B02DB168}"/>
              </a:ext>
            </a:extLst>
          </p:cNvPr>
          <p:cNvCxnSpPr/>
          <p:nvPr/>
        </p:nvCxnSpPr>
        <p:spPr>
          <a:xfrm>
            <a:off x="4171410" y="4745027"/>
            <a:ext cx="242969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60E4A92-DC31-B46B-33E8-5607DD713F7A}"/>
              </a:ext>
            </a:extLst>
          </p:cNvPr>
          <p:cNvSpPr txBox="1"/>
          <p:nvPr/>
        </p:nvSpPr>
        <p:spPr>
          <a:xfrm>
            <a:off x="4222476" y="2683414"/>
            <a:ext cx="2342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(x, y) </a:t>
            </a:r>
            <a:r>
              <a:rPr kumimoji="1" lang="zh-TW" altLang="en-US" dirty="0">
                <a:ea typeface="Microsoft JhengHei" panose="020B0604030504040204" pitchFamily="34" charset="-120"/>
              </a:rPr>
              <a:t>輸入到模型，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forward and backward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A07B61-462B-51C5-F4D2-F6FFA9766023}"/>
              </a:ext>
            </a:extLst>
          </p:cNvPr>
          <p:cNvSpPr txBox="1"/>
          <p:nvPr/>
        </p:nvSpPr>
        <p:spPr>
          <a:xfrm>
            <a:off x="4214953" y="3547603"/>
            <a:ext cx="2342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(x, y) </a:t>
            </a:r>
            <a:r>
              <a:rPr kumimoji="1" lang="zh-TW" altLang="en-US" dirty="0">
                <a:ea typeface="Microsoft JhengHei" panose="020B0604030504040204" pitchFamily="34" charset="-120"/>
              </a:rPr>
              <a:t>輸入到模型，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forward and backward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C254D70-2979-6599-E7BE-2EEAEEDE0944}"/>
              </a:ext>
            </a:extLst>
          </p:cNvPr>
          <p:cNvSpPr txBox="1"/>
          <p:nvPr/>
        </p:nvSpPr>
        <p:spPr>
          <a:xfrm>
            <a:off x="4214953" y="4429944"/>
            <a:ext cx="2342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(x, y) </a:t>
            </a:r>
            <a:r>
              <a:rPr kumimoji="1" lang="zh-TW" altLang="en-US" dirty="0">
                <a:ea typeface="Microsoft JhengHei" panose="020B0604030504040204" pitchFamily="34" charset="-120"/>
              </a:rPr>
              <a:t>輸入到模型，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forward and backward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303A9DD-5E76-A556-F59A-81A02CF95276}"/>
              </a:ext>
            </a:extLst>
          </p:cNvPr>
          <p:cNvSpPr txBox="1"/>
          <p:nvPr/>
        </p:nvSpPr>
        <p:spPr>
          <a:xfrm>
            <a:off x="819790" y="2780294"/>
            <a:ext cx="1236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B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組</a:t>
            </a:r>
            <a:r>
              <a:rPr kumimoji="1" lang="en-US" altLang="zh-TW" sz="2000" dirty="0"/>
              <a:t> (x, y)</a:t>
            </a:r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8EE1581E-2FCE-A5DF-71F9-F737A1C14D7F}"/>
              </a:ext>
            </a:extLst>
          </p:cNvPr>
          <p:cNvSpPr/>
          <p:nvPr/>
        </p:nvSpPr>
        <p:spPr>
          <a:xfrm>
            <a:off x="2024050" y="2733781"/>
            <a:ext cx="151904" cy="51313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742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7" grpId="0"/>
      <p:bldP spid="18" grpId="0"/>
      <p:bldP spid="19" grpId="0"/>
      <p:bldP spid="20" grpId="0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93B4C1-A1F9-97C2-7E75-FEF1C715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Larger batch size vs. smaller batch size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FD5FAC-4BC9-9F79-863A-BC0EE4E5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574C16-931A-D8FC-C611-11EC3F718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45" y="1966980"/>
            <a:ext cx="6742668" cy="387110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7E8A907-5B54-B880-445A-F88E9FA34025}"/>
              </a:ext>
            </a:extLst>
          </p:cNvPr>
          <p:cNvSpPr txBox="1"/>
          <p:nvPr/>
        </p:nvSpPr>
        <p:spPr>
          <a:xfrm>
            <a:off x="3962814" y="6153950"/>
            <a:ext cx="4266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 err="1"/>
              <a:t>McCandlish</a:t>
            </a:r>
            <a:r>
              <a:rPr lang="en" altLang="zh-TW" sz="1400" dirty="0"/>
              <a:t>, Sam, et al. "An empirical model of large-batch training." </a:t>
            </a:r>
            <a:r>
              <a:rPr lang="en" altLang="zh-TW" sz="1400" dirty="0" err="1"/>
              <a:t>arXiv</a:t>
            </a:r>
            <a:r>
              <a:rPr lang="en" altLang="zh-TW" sz="1400" dirty="0"/>
              <a:t> preprint arXiv:1812.06162 (2018).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88718C-C0F8-7301-0303-ED3C8DE866D7}"/>
              </a:ext>
            </a:extLst>
          </p:cNvPr>
          <p:cNvSpPr txBox="1"/>
          <p:nvPr/>
        </p:nvSpPr>
        <p:spPr>
          <a:xfrm>
            <a:off x="7523513" y="4790661"/>
            <a:ext cx="380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accent2"/>
                </a:solidFill>
              </a:rPr>
              <a:t>Large batch size (fewer steps)</a:t>
            </a:r>
            <a:endParaRPr kumimoji="1" lang="zh-TW" altLang="en-US" sz="24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646BE9B-086E-E154-C5D7-E53988788610}"/>
              </a:ext>
            </a:extLst>
          </p:cNvPr>
          <p:cNvSpPr txBox="1"/>
          <p:nvPr/>
        </p:nvSpPr>
        <p:spPr>
          <a:xfrm>
            <a:off x="7523513" y="5248403"/>
            <a:ext cx="3707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0070C0"/>
                </a:solidFill>
              </a:rPr>
              <a:t>Small batch size (more steps)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914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CBD548-2F79-E6DD-0571-76C68140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Batching fixes the memory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E24EB6-3EF7-AB4A-50DC-4F270469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26" name="Picture 2" descr="NVIDIA 顯示卡RTX 5090的價格被知情人士爆料?">
            <a:extLst>
              <a:ext uri="{FF2B5EF4-FFF2-40B4-BE49-F238E27FC236}">
                <a16:creationId xmlns:a16="http://schemas.microsoft.com/office/drawing/2014/main" id="{FD5681E4-735D-6CCB-A1E3-B89E6DE25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24" y="2655651"/>
            <a:ext cx="2749686" cy="154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EAB9AD8-DDAB-8EB7-19DA-4A0F0F5CF498}"/>
              </a:ext>
            </a:extLst>
          </p:cNvPr>
          <p:cNvSpPr txBox="1"/>
          <p:nvPr/>
        </p:nvSpPr>
        <p:spPr>
          <a:xfrm>
            <a:off x="3823062" y="6489911"/>
            <a:ext cx="4545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Figure source: https://</a:t>
            </a:r>
            <a:r>
              <a:rPr kumimoji="1" lang="en-US" altLang="zh-TW" sz="1200" dirty="0" err="1"/>
              <a:t>www.league-funny.com</a:t>
            </a:r>
            <a:r>
              <a:rPr kumimoji="1" lang="en-US" altLang="zh-TW" sz="1200" dirty="0"/>
              <a:t>/3c/article-343103</a:t>
            </a:r>
            <a:endParaRPr kumimoji="1" lang="zh-TW" altLang="en-US" sz="1200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50F05DD6-B154-A918-1DFA-D38D2A7036E2}"/>
              </a:ext>
            </a:extLst>
          </p:cNvPr>
          <p:cNvSpPr/>
          <p:nvPr/>
        </p:nvSpPr>
        <p:spPr>
          <a:xfrm>
            <a:off x="1166949" y="2291836"/>
            <a:ext cx="2708365" cy="11506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Training Data</a:t>
            </a:r>
          </a:p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(1M examples)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FEF3FE70-8514-5155-4204-6B6E89B1FCFC}"/>
              </a:ext>
            </a:extLst>
          </p:cNvPr>
          <p:cNvCxnSpPr>
            <a:cxnSpLocks/>
          </p:cNvCxnSpPr>
          <p:nvPr/>
        </p:nvCxnSpPr>
        <p:spPr>
          <a:xfrm>
            <a:off x="4101737" y="2973721"/>
            <a:ext cx="16459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ADCCFE-300E-AC95-78CA-83EB2A1929A5}"/>
              </a:ext>
            </a:extLst>
          </p:cNvPr>
          <p:cNvSpPr txBox="1"/>
          <p:nvPr/>
        </p:nvSpPr>
        <p:spPr>
          <a:xfrm>
            <a:off x="4033181" y="2562425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train.to</a:t>
            </a:r>
            <a:r>
              <a:rPr kumimoji="1" lang="en-US" altLang="zh-TW" dirty="0"/>
              <a:t>(”cuda:0”)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3519772F-08F9-87DD-8B78-818FDBF0854B}"/>
              </a:ext>
            </a:extLst>
          </p:cNvPr>
          <p:cNvCxnSpPr>
            <a:cxnSpLocks/>
          </p:cNvCxnSpPr>
          <p:nvPr/>
        </p:nvCxnSpPr>
        <p:spPr>
          <a:xfrm>
            <a:off x="4101737" y="4006111"/>
            <a:ext cx="16459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5E7013-1D45-A639-2984-AF28E1DBCA85}"/>
              </a:ext>
            </a:extLst>
          </p:cNvPr>
          <p:cNvSpPr txBox="1"/>
          <p:nvPr/>
        </p:nvSpPr>
        <p:spPr>
          <a:xfrm>
            <a:off x="3971109" y="3613708"/>
            <a:ext cx="193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/>
              <a:t>mini.to</a:t>
            </a:r>
            <a:r>
              <a:rPr kumimoji="1" lang="en-US" altLang="zh-TW" dirty="0"/>
              <a:t>(”cuda:0”)</a:t>
            </a:r>
            <a:endParaRPr kumimoji="1" lang="zh-TW" altLang="en-US" dirty="0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4D448A17-FDCF-D559-40BD-03BE6E1CBD55}"/>
              </a:ext>
            </a:extLst>
          </p:cNvPr>
          <p:cNvSpPr/>
          <p:nvPr/>
        </p:nvSpPr>
        <p:spPr>
          <a:xfrm>
            <a:off x="2089508" y="382915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6C86953-AF7E-E74B-695C-90CE86E44F7D}"/>
              </a:ext>
            </a:extLst>
          </p:cNvPr>
          <p:cNvCxnSpPr>
            <a:cxnSpLocks/>
          </p:cNvCxnSpPr>
          <p:nvPr/>
        </p:nvCxnSpPr>
        <p:spPr>
          <a:xfrm>
            <a:off x="8786948" y="4006111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B6496D6F-F9CA-9F8F-B0EF-BDF792E4C91C}"/>
              </a:ext>
            </a:extLst>
          </p:cNvPr>
          <p:cNvCxnSpPr>
            <a:cxnSpLocks/>
          </p:cNvCxnSpPr>
          <p:nvPr/>
        </p:nvCxnSpPr>
        <p:spPr>
          <a:xfrm>
            <a:off x="8786948" y="2973721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23CDCD9-3638-0B8A-D936-C7D677CFA3E9}"/>
              </a:ext>
            </a:extLst>
          </p:cNvPr>
          <p:cNvSpPr txBox="1"/>
          <p:nvPr/>
        </p:nvSpPr>
        <p:spPr>
          <a:xfrm>
            <a:off x="9528286" y="2835376"/>
            <a:ext cx="49638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67DD7B9-4C04-9536-B9AE-A91A4070E29D}"/>
              </a:ext>
            </a:extLst>
          </p:cNvPr>
          <p:cNvSpPr txBox="1"/>
          <p:nvPr/>
        </p:nvSpPr>
        <p:spPr>
          <a:xfrm>
            <a:off x="9528286" y="3829152"/>
            <a:ext cx="49638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dirty="0"/>
              <a:t>✅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67D1158-2A4D-51A9-957D-55F56CD65C7B}"/>
              </a:ext>
            </a:extLst>
          </p:cNvPr>
          <p:cNvSpPr txBox="1"/>
          <p:nvPr/>
        </p:nvSpPr>
        <p:spPr>
          <a:xfrm>
            <a:off x="1740933" y="5155961"/>
            <a:ext cx="8710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Typically, during training or test time, we use a small set of data (mini-batch) at one time for running a deep learning model on GPUs.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10755E-0421-E17C-EC39-656A67D2D688}"/>
              </a:ext>
            </a:extLst>
          </p:cNvPr>
          <p:cNvSpPr txBox="1"/>
          <p:nvPr/>
        </p:nvSpPr>
        <p:spPr>
          <a:xfrm>
            <a:off x="9878204" y="148316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硬體計算角度</a:t>
            </a:r>
          </a:p>
        </p:txBody>
      </p:sp>
    </p:spTree>
    <p:extLst>
      <p:ext uri="{BB962C8B-B14F-4D97-AF65-F5344CB8AC3E}">
        <p14:creationId xmlns:p14="http://schemas.microsoft.com/office/powerpoint/2010/main" val="2716392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DD9EC-D4CA-1012-1BB9-CB3876E1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Question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5B72DF-9C4B-127C-7098-25E3E74B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BD4A38-A30F-26D4-A8A1-2E800EF3E3C2}"/>
              </a:ext>
            </a:extLst>
          </p:cNvPr>
          <p:cNvSpPr txBox="1"/>
          <p:nvPr/>
        </p:nvSpPr>
        <p:spPr>
          <a:xfrm>
            <a:off x="653143" y="1969915"/>
            <a:ext cx="5340153" cy="959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full batch size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GD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比起來，用</a:t>
            </a:r>
            <a:r>
              <a:rPr kumimoji="1"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mini-batch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訓練的效果一定比較好嗎？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2A799B-1418-BEB0-220B-2D32641B81A4}"/>
              </a:ext>
            </a:extLst>
          </p:cNvPr>
          <p:cNvSpPr txBox="1"/>
          <p:nvPr/>
        </p:nvSpPr>
        <p:spPr>
          <a:xfrm>
            <a:off x="9705975" y="1483167"/>
            <a:ext cx="184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最佳化理論角度</a:t>
            </a:r>
          </a:p>
        </p:txBody>
      </p:sp>
      <p:pic>
        <p:nvPicPr>
          <p:cNvPr id="3" name="Picture 4" descr="undefined">
            <a:extLst>
              <a:ext uri="{FF2B5EF4-FFF2-40B4-BE49-F238E27FC236}">
                <a16:creationId xmlns:a16="http://schemas.microsoft.com/office/drawing/2014/main" id="{FE1188AB-CC69-9E5E-A916-9D946462F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13" y="2099097"/>
            <a:ext cx="4506917" cy="360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19297DE-54FD-F372-7626-198A3108191D}"/>
              </a:ext>
            </a:extLst>
          </p:cNvPr>
          <p:cNvSpPr txBox="1"/>
          <p:nvPr/>
        </p:nvSpPr>
        <p:spPr>
          <a:xfrm>
            <a:off x="6897613" y="6074902"/>
            <a:ext cx="4371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</a:p>
          <a:p>
            <a:r>
              <a:rPr kumimoji="1" lang="en-US" altLang="zh-TW" sz="1400" dirty="0"/>
              <a:t>https://</a:t>
            </a:r>
            <a:r>
              <a:rPr kumimoji="1" lang="en-US" altLang="zh-TW" sz="1400" dirty="0" err="1"/>
              <a:t>en.wikipedia.org</a:t>
            </a:r>
            <a:r>
              <a:rPr kumimoji="1" lang="en-US" altLang="zh-TW" sz="1400" dirty="0"/>
              <a:t>/wiki/</a:t>
            </a:r>
            <a:r>
              <a:rPr kumimoji="1" lang="en-US" altLang="zh-TW" sz="1400" dirty="0" err="1"/>
              <a:t>Maximum_and_minimum</a:t>
            </a:r>
            <a:endParaRPr kumimoji="1" lang="en-US" altLang="zh-TW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5ABB56D-854F-E779-0257-390A041D2618}"/>
              </a:ext>
            </a:extLst>
          </p:cNvPr>
          <p:cNvSpPr txBox="1"/>
          <p:nvPr/>
        </p:nvSpPr>
        <p:spPr>
          <a:xfrm>
            <a:off x="653143" y="3156366"/>
            <a:ext cx="5519057" cy="959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 full batch size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只會更新一次，容易跑到 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local minimum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的位置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064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6577E9-D816-5681-1EB3-80FEDF5D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Batch and Mini-batch Gradient Descent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509CD0-AE03-A1BB-128E-97EA1F1E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8CBF130C-2526-55F2-8F28-1D5984EFB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189295"/>
              </p:ext>
            </p:extLst>
          </p:nvPr>
        </p:nvGraphicFramePr>
        <p:xfrm>
          <a:off x="1499326" y="2162126"/>
          <a:ext cx="9193348" cy="3435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337">
                  <a:extLst>
                    <a:ext uri="{9D8B030D-6E8A-4147-A177-3AD203B41FA5}">
                      <a16:colId xmlns:a16="http://schemas.microsoft.com/office/drawing/2014/main" val="3706970925"/>
                    </a:ext>
                  </a:extLst>
                </a:gridCol>
                <a:gridCol w="2298337">
                  <a:extLst>
                    <a:ext uri="{9D8B030D-6E8A-4147-A177-3AD203B41FA5}">
                      <a16:colId xmlns:a16="http://schemas.microsoft.com/office/drawing/2014/main" val="2142297135"/>
                    </a:ext>
                  </a:extLst>
                </a:gridCol>
                <a:gridCol w="2298337">
                  <a:extLst>
                    <a:ext uri="{9D8B030D-6E8A-4147-A177-3AD203B41FA5}">
                      <a16:colId xmlns:a16="http://schemas.microsoft.com/office/drawing/2014/main" val="529343541"/>
                    </a:ext>
                  </a:extLst>
                </a:gridCol>
                <a:gridCol w="2298337">
                  <a:extLst>
                    <a:ext uri="{9D8B030D-6E8A-4147-A177-3AD203B41FA5}">
                      <a16:colId xmlns:a16="http://schemas.microsoft.com/office/drawing/2014/main" val="2896157165"/>
                    </a:ext>
                  </a:extLst>
                </a:gridCol>
              </a:tblGrid>
              <a:tr h="77279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Batch Gradient Descent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Stochastic Gradient Descent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Mini-batch Stochastic Gradient Descent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2963660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單次更新所使用的訓練資料筆數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Entire training set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mini_batch_size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(Hyperparameter)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740997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訓練穩定性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Stable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Low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Medium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219419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訓練時期更新頻率</a:t>
                      </a:r>
                      <a:endParaRPr lang="en-US" altLang="zh-TW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(number of steps)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Low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 time per epoch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High</a:t>
                      </a:r>
                    </a:p>
                    <a:p>
                      <a:r>
                        <a:rPr lang="en-US" altLang="zh-TW" dirty="0"/>
                        <a:t>1 time per sample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Medium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 time per mini-batch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812838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缺點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Easily falling into local minimum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Training variance is too big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Hard to determine the best batch size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3771875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228A789F-8528-9E7E-3349-3E718B9A658F}"/>
              </a:ext>
            </a:extLst>
          </p:cNvPr>
          <p:cNvSpPr txBox="1"/>
          <p:nvPr/>
        </p:nvSpPr>
        <p:spPr>
          <a:xfrm>
            <a:off x="10772774" y="1483167"/>
            <a:ext cx="78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比較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0A47F5-C32F-0509-FB42-BB774B991FC2}"/>
              </a:ext>
            </a:extLst>
          </p:cNvPr>
          <p:cNvSpPr txBox="1"/>
          <p:nvPr/>
        </p:nvSpPr>
        <p:spPr>
          <a:xfrm>
            <a:off x="8118262" y="5855581"/>
            <a:ext cx="315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u="sng" dirty="0">
                <a:ea typeface="Microsoft JhengHei" panose="020B0604030504040204" pitchFamily="34" charset="-120"/>
              </a:rPr>
              <a:t>廣義上</a:t>
            </a:r>
            <a:r>
              <a:rPr kumimoji="1" lang="en-US" altLang="zh-TW" dirty="0">
                <a:ea typeface="Microsoft JhengHei" panose="020B0604030504040204" pitchFamily="34" charset="-120"/>
              </a:rPr>
              <a:t> SGD </a:t>
            </a:r>
            <a:r>
              <a:rPr kumimoji="1" lang="zh-TW" altLang="en-US" dirty="0">
                <a:ea typeface="Microsoft JhengHei" panose="020B0604030504040204" pitchFamily="34" charset="-120"/>
              </a:rPr>
              <a:t>指的是</a:t>
            </a:r>
            <a:r>
              <a:rPr kumimoji="1" lang="en-US" altLang="zh-TW" dirty="0">
                <a:ea typeface="Microsoft JhengHei" panose="020B0604030504040204" pitchFamily="34" charset="-120"/>
              </a:rPr>
              <a:t> Mini-batch Stochastic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75561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DD9EC-D4CA-1012-1BB9-CB3876E1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Question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5B72DF-9C4B-127C-7098-25E3E74B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BD4A38-A30F-26D4-A8A1-2E800EF3E3C2}"/>
              </a:ext>
            </a:extLst>
          </p:cNvPr>
          <p:cNvSpPr txBox="1"/>
          <p:nvPr/>
        </p:nvSpPr>
        <p:spPr>
          <a:xfrm>
            <a:off x="653143" y="1969915"/>
            <a:ext cx="8710132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batch_size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大比較好還是 </a:t>
            </a: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batch_size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小比較好？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2A799B-1418-BEB0-220B-2D32641B81A4}"/>
              </a:ext>
            </a:extLst>
          </p:cNvPr>
          <p:cNvSpPr txBox="1"/>
          <p:nvPr/>
        </p:nvSpPr>
        <p:spPr>
          <a:xfrm>
            <a:off x="9077325" y="1483167"/>
            <a:ext cx="247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最佳化理論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實驗角度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2A23EA-F548-2262-ADE6-82BC15460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5" y="2877168"/>
            <a:ext cx="9020787" cy="283619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3DAE606-F119-B47E-240D-0DC5E96383C9}"/>
              </a:ext>
            </a:extLst>
          </p:cNvPr>
          <p:cNvSpPr txBox="1"/>
          <p:nvPr/>
        </p:nvSpPr>
        <p:spPr>
          <a:xfrm>
            <a:off x="3239837" y="6123172"/>
            <a:ext cx="5712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 err="1"/>
              <a:t>Keskar</a:t>
            </a:r>
            <a:r>
              <a:rPr kumimoji="1" lang="en" altLang="zh-TW" sz="1600" dirty="0"/>
              <a:t>, Nitish Shirish, et al. "On Large-Batch Training for Deep Learning: Generalization Gap and Sharp Minima." ICLR. 2017.</a:t>
            </a:r>
            <a:endParaRPr kumimoji="1" lang="zh-TW" altLang="en-US" sz="1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67714D-083E-6E14-A666-3C663B90AFC8}"/>
              </a:ext>
            </a:extLst>
          </p:cNvPr>
          <p:cNvSpPr txBox="1"/>
          <p:nvPr/>
        </p:nvSpPr>
        <p:spPr>
          <a:xfrm>
            <a:off x="7661160" y="1969915"/>
            <a:ext cx="3607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SB: small batch (256)</a:t>
            </a:r>
          </a:p>
          <a:p>
            <a:r>
              <a:rPr kumimoji="1" lang="en-US" altLang="zh-TW" dirty="0"/>
              <a:t>LB: large batch (training set size*0.1)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42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5C038-B95F-D88D-2A00-B3BB1EF9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Small-batch vs. Large-batch</a:t>
            </a:r>
            <a:r>
              <a:rPr kumimoji="1" lang="zh-TW" altLang="en-US" dirty="0"/>
              <a:t> </a:t>
            </a:r>
            <a:r>
              <a:rPr kumimoji="1" lang="en-US" altLang="zh-TW" dirty="0"/>
              <a:t>Training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092162-77E8-957B-D279-79D3C88D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66601478-6D2B-9AF9-CE9C-81BAB3F8D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40517"/>
              </p:ext>
            </p:extLst>
          </p:nvPr>
        </p:nvGraphicFramePr>
        <p:xfrm>
          <a:off x="1836342" y="1735036"/>
          <a:ext cx="8519316" cy="4766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772">
                  <a:extLst>
                    <a:ext uri="{9D8B030D-6E8A-4147-A177-3AD203B41FA5}">
                      <a16:colId xmlns:a16="http://schemas.microsoft.com/office/drawing/2014/main" val="3706970925"/>
                    </a:ext>
                  </a:extLst>
                </a:gridCol>
                <a:gridCol w="2839772">
                  <a:extLst>
                    <a:ext uri="{9D8B030D-6E8A-4147-A177-3AD203B41FA5}">
                      <a16:colId xmlns:a16="http://schemas.microsoft.com/office/drawing/2014/main" val="2142297135"/>
                    </a:ext>
                  </a:extLst>
                </a:gridCol>
                <a:gridCol w="2839772">
                  <a:extLst>
                    <a:ext uri="{9D8B030D-6E8A-4147-A177-3AD203B41FA5}">
                      <a16:colId xmlns:a16="http://schemas.microsoft.com/office/drawing/2014/main" val="529343541"/>
                    </a:ext>
                  </a:extLst>
                </a:gridCol>
              </a:tblGrid>
              <a:tr h="77279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Small batches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Large batches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2963660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單次更新所需要的時間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較長 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平行化後差異縮小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740997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單次更新記憶體用量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220523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訓練穩定性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較不穩定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較穩定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219419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訓練時期更新頻率</a:t>
                      </a:r>
                      <a:endParaRPr lang="en-US" altLang="zh-TW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(number of steps)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812838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1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Epoch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訓練時間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較慢 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平行化後較快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134080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訓練後的模型效能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可能較好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可能較差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3771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762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63A80CC-9484-1BAA-ED61-BC08FFD88841}"/>
              </a:ext>
            </a:extLst>
          </p:cNvPr>
          <p:cNvSpPr txBox="1"/>
          <p:nvPr/>
        </p:nvSpPr>
        <p:spPr>
          <a:xfrm>
            <a:off x="653144" y="1806093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Recap [20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Gradient </a:t>
            </a:r>
            <a:r>
              <a:rPr kumimoji="1" lang="en-US" altLang="zh-TW" sz="2400"/>
              <a:t>Descent (II) [</a:t>
            </a:r>
            <a:r>
              <a:rPr kumimoji="1" lang="en-US" altLang="zh-TW" sz="2400" dirty="0"/>
              <a:t>60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Training script in </a:t>
            </a: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 [35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Quiz [30 min]</a:t>
            </a:r>
          </a:p>
        </p:txBody>
      </p:sp>
    </p:spTree>
    <p:extLst>
      <p:ext uri="{BB962C8B-B14F-4D97-AF65-F5344CB8AC3E}">
        <p14:creationId xmlns:p14="http://schemas.microsoft.com/office/powerpoint/2010/main" val="3439042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F52507B-D478-C0B0-FAA5-6601667D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Optimizers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930AFAC-489F-8BD1-414A-7B8CED52B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基於梯度下降的最佳化方法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268784-723F-5D22-B220-F5096356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6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D3A43A-349E-F73D-E97F-1177FD27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Loss function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到底長怎樣？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738C23-D856-ACC3-8203-8B91B1038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圖片 4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2659E497-05F8-1C4E-9CE5-1AEBF9966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4479E77-66F0-9EF1-C056-27423F729D82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D2A8AF85-C2F7-8629-524D-0CA688389C96}"/>
              </a:ext>
            </a:extLst>
          </p:cNvPr>
          <p:cNvCxnSpPr>
            <a:cxnSpLocks/>
          </p:cNvCxnSpPr>
          <p:nvPr/>
        </p:nvCxnSpPr>
        <p:spPr>
          <a:xfrm rot="-360000" flipH="1">
            <a:off x="8131275" y="311682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A0D9A44-1250-34EF-0414-0EC300C2875C}"/>
              </a:ext>
            </a:extLst>
          </p:cNvPr>
          <p:cNvCxnSpPr/>
          <p:nvPr/>
        </p:nvCxnSpPr>
        <p:spPr>
          <a:xfrm flipH="1">
            <a:off x="7659330" y="3446562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3337FD6-184B-3FBB-5E94-F0277336A35B}"/>
              </a:ext>
            </a:extLst>
          </p:cNvPr>
          <p:cNvCxnSpPr>
            <a:cxnSpLocks/>
          </p:cNvCxnSpPr>
          <p:nvPr/>
        </p:nvCxnSpPr>
        <p:spPr>
          <a:xfrm rot="360000" flipH="1">
            <a:off x="7192297" y="373169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AD6C9891-95D1-BF7D-B447-9384CC5E54CB}"/>
              </a:ext>
            </a:extLst>
          </p:cNvPr>
          <p:cNvCxnSpPr>
            <a:cxnSpLocks/>
          </p:cNvCxnSpPr>
          <p:nvPr/>
        </p:nvCxnSpPr>
        <p:spPr>
          <a:xfrm rot="1020000" flipH="1">
            <a:off x="6685935" y="3923205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5DA80228-0EB9-0AC3-56DE-6B376C7ECAC4}"/>
              </a:ext>
            </a:extLst>
          </p:cNvPr>
          <p:cNvCxnSpPr>
            <a:cxnSpLocks/>
          </p:cNvCxnSpPr>
          <p:nvPr/>
        </p:nvCxnSpPr>
        <p:spPr>
          <a:xfrm rot="1620000" flipH="1">
            <a:off x="6140168" y="4046920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F7C88ACA-EBF0-DB5C-65AD-53C2663B5035}"/>
              </a:ext>
            </a:extLst>
          </p:cNvPr>
          <p:cNvSpPr/>
          <p:nvPr/>
        </p:nvSpPr>
        <p:spPr>
          <a:xfrm>
            <a:off x="5878555" y="4106398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C55CDB-8C7C-BEA1-4D54-83D5A4E3AB74}"/>
              </a:ext>
            </a:extLst>
          </p:cNvPr>
          <p:cNvSpPr txBox="1"/>
          <p:nvPr/>
        </p:nvSpPr>
        <p:spPr>
          <a:xfrm>
            <a:off x="5939462" y="4323231"/>
            <a:ext cx="319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一次導數為零達到最佳解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EFBF318-3212-F7C2-76B3-AF4A9D1135D0}"/>
              </a:ext>
            </a:extLst>
          </p:cNvPr>
          <p:cNvSpPr txBox="1"/>
          <p:nvPr/>
        </p:nvSpPr>
        <p:spPr>
          <a:xfrm>
            <a:off x="653143" y="1446297"/>
            <a:ext cx="4217031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f(x) = 1/2x</a:t>
            </a:r>
            <a:r>
              <a:rPr kumimoji="1" lang="en-US" altLang="zh-TW" sz="20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kumimoji="1" lang="zh-TW" altLang="en-US" sz="20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作為簡單範例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3999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EAF6EB-06EC-01D4-75DE-FD63FDFDD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Even more complicated ...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FF8B40-1D04-83CF-A28A-A06E29FF2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D82C23-9BC3-683E-005B-87C2C52BF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84" y="2244242"/>
            <a:ext cx="4433190" cy="37544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2AACC99-3404-4BD7-5373-80FCD1539F8F}"/>
              </a:ext>
            </a:extLst>
          </p:cNvPr>
          <p:cNvSpPr txBox="1"/>
          <p:nvPr/>
        </p:nvSpPr>
        <p:spPr>
          <a:xfrm>
            <a:off x="6007825" y="3798304"/>
            <a:ext cx="368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⬅️ The loss surfaces of ResNet-56 with/without skip connections.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200953-B995-F631-D0D2-559EEFDAC806}"/>
              </a:ext>
            </a:extLst>
          </p:cNvPr>
          <p:cNvSpPr txBox="1"/>
          <p:nvPr/>
        </p:nvSpPr>
        <p:spPr>
          <a:xfrm>
            <a:off x="6007825" y="5859458"/>
            <a:ext cx="50335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arxiv.org</a:t>
            </a:r>
            <a:r>
              <a:rPr kumimoji="1" lang="en" altLang="zh-TW" sz="1400" dirty="0"/>
              <a:t>/abs/1712.09913</a:t>
            </a:r>
          </a:p>
          <a:p>
            <a:r>
              <a:rPr kumimoji="1" lang="en" altLang="zh-TW" sz="1400" dirty="0"/>
              <a:t>Li, Hao, et al. "Visualizing the loss landscape of neural nets." Advances in neural information processing systems 31 (2018).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48956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2C902-695C-6CF1-89E9-FCC29C374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Gradient Descent with SGD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00D2EE-0742-BA36-5F1A-A70FF425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91F1C08-FA97-CC19-B36A-25D79CEC9CC1}"/>
              </a:ext>
            </a:extLst>
          </p:cNvPr>
          <p:cNvSpPr txBox="1"/>
          <p:nvPr/>
        </p:nvSpPr>
        <p:spPr>
          <a:xfrm>
            <a:off x="653144" y="1806093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SGD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在訓練過程中是使用隨機的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mini-batch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進行最佳化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如果隨機取到的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mini-batch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突然產生很大的梯度，可能使訓練不穩定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4E33244-11C5-9ACE-0395-0DF226038BC1}"/>
                  </a:ext>
                </a:extLst>
              </p:cNvPr>
              <p:cNvSpPr txBox="1"/>
              <p:nvPr/>
            </p:nvSpPr>
            <p:spPr>
              <a:xfrm>
                <a:off x="5240189" y="3492580"/>
                <a:ext cx="34952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4E33244-11C5-9ACE-0395-0DF226038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189" y="3492580"/>
                <a:ext cx="3495249" cy="52322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A4A493EF-E268-1ECF-0C5B-C56C1E2E2BBF}"/>
              </a:ext>
            </a:extLst>
          </p:cNvPr>
          <p:cNvSpPr txBox="1"/>
          <p:nvPr/>
        </p:nvSpPr>
        <p:spPr>
          <a:xfrm>
            <a:off x="2421142" y="3523357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C71B0B7-AACF-0866-1467-EE9000B019FB}"/>
                  </a:ext>
                </a:extLst>
              </p:cNvPr>
              <p:cNvSpPr txBox="1"/>
              <p:nvPr/>
            </p:nvSpPr>
            <p:spPr>
              <a:xfrm>
                <a:off x="1079865" y="4736774"/>
                <a:ext cx="3918856" cy="113249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訓練不穩定代表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在不該改變很多的情況下改變太多</a:t>
                </a:r>
                <a:endPara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C71B0B7-AACF-0866-1467-EE9000B01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865" y="4736774"/>
                <a:ext cx="3918856" cy="1132490"/>
              </a:xfrm>
              <a:prstGeom prst="rect">
                <a:avLst/>
              </a:prstGeom>
              <a:blipFill>
                <a:blip r:embed="rId4"/>
                <a:stretch>
                  <a:fillRect l="-2251" r="-965" b="-10870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3507D7A6-F1B3-4AD2-EB59-E6CBAF6B406E}"/>
              </a:ext>
            </a:extLst>
          </p:cNvPr>
          <p:cNvSpPr txBox="1"/>
          <p:nvPr/>
        </p:nvSpPr>
        <p:spPr>
          <a:xfrm>
            <a:off x="8352216" y="4092816"/>
            <a:ext cx="3219298" cy="1287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觀察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梯度歷史紀錄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過去的時間點如果梯度小的話，現在這個時間點理論上梯度不該太大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6FD6A493-1BD3-24B4-16E8-F637BC96EE9D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7376159" y="4092816"/>
            <a:ext cx="0" cy="13336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9614186-A6B3-8C58-1EAD-6E5CF15C2DF2}"/>
              </a:ext>
            </a:extLst>
          </p:cNvPr>
          <p:cNvCxnSpPr/>
          <p:nvPr/>
        </p:nvCxnSpPr>
        <p:spPr>
          <a:xfrm flipV="1">
            <a:off x="8016239" y="4092816"/>
            <a:ext cx="0" cy="5923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B214100-17AE-BACF-B254-D3DEA7D8F93C}"/>
              </a:ext>
            </a:extLst>
          </p:cNvPr>
          <p:cNvCxnSpPr/>
          <p:nvPr/>
        </p:nvCxnSpPr>
        <p:spPr>
          <a:xfrm>
            <a:off x="7489370" y="4015800"/>
            <a:ext cx="10537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A7A3211-2211-B84F-D38F-BAB9852503E8}"/>
              </a:ext>
            </a:extLst>
          </p:cNvPr>
          <p:cNvSpPr txBox="1"/>
          <p:nvPr/>
        </p:nvSpPr>
        <p:spPr>
          <a:xfrm>
            <a:off x="5766510" y="5426470"/>
            <a:ext cx="3219298" cy="8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調整</a:t>
            </a:r>
            <a:r>
              <a:rPr kumimoji="1" lang="zh-TW" altLang="en-US" sz="1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學習率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，該大的時候大一點，該小的時候小一點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436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4BC704-2C7B-2634-13B3-54552F21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Gradients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很小的時候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2328E6-8F70-3C28-0AA0-34F3B09A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8EA0BD-994D-7C4D-90FB-7CEA8077E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84" y="2292448"/>
            <a:ext cx="3546475" cy="294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FB610E1-26BB-9081-7DBA-7CAA420B1BDE}"/>
              </a:ext>
            </a:extLst>
          </p:cNvPr>
          <p:cNvSpPr txBox="1"/>
          <p:nvPr/>
        </p:nvSpPr>
        <p:spPr>
          <a:xfrm>
            <a:off x="7258045" y="5370977"/>
            <a:ext cx="257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Saddle Point</a:t>
            </a:r>
          </a:p>
          <a:p>
            <a:pPr algn="ctr"/>
            <a:r>
              <a:rPr kumimoji="1" lang="en-US" altLang="zh-TW" sz="2400" dirty="0"/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鞍點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3723A2CF-4314-56DE-9370-5F3EAC97D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367" y="1962164"/>
            <a:ext cx="4506917" cy="360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650960B-BEA0-54A0-8AF8-9194B53140FC}"/>
              </a:ext>
            </a:extLst>
          </p:cNvPr>
          <p:cNvSpPr txBox="1"/>
          <p:nvPr/>
        </p:nvSpPr>
        <p:spPr>
          <a:xfrm>
            <a:off x="1671637" y="5957563"/>
            <a:ext cx="5743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</a:p>
          <a:p>
            <a:r>
              <a:rPr kumimoji="1" lang="en-US" altLang="zh-TW" sz="1400" dirty="0"/>
              <a:t>https://</a:t>
            </a:r>
            <a:r>
              <a:rPr kumimoji="1" lang="en-US" altLang="zh-TW" sz="1400" dirty="0" err="1"/>
              <a:t>en.wikipedia.org</a:t>
            </a:r>
            <a:r>
              <a:rPr kumimoji="1" lang="en-US" altLang="zh-TW" sz="1400" dirty="0"/>
              <a:t>/wiki/</a:t>
            </a:r>
            <a:r>
              <a:rPr kumimoji="1" lang="en-US" altLang="zh-TW" sz="1400" dirty="0" err="1"/>
              <a:t>Maximum_and_minimum</a:t>
            </a:r>
            <a:endParaRPr kumimoji="1" lang="en-US" altLang="zh-TW" sz="1400" dirty="0"/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en.wikipedia.org</a:t>
            </a:r>
            <a:r>
              <a:rPr kumimoji="1" lang="en" altLang="zh-TW" sz="1400" dirty="0"/>
              <a:t>/wiki/</a:t>
            </a:r>
            <a:r>
              <a:rPr kumimoji="1" lang="en" altLang="zh-TW" sz="1400" dirty="0" err="1"/>
              <a:t>Saddle_point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9757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C35DCA-AD23-0483-23A6-76AA1B5E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如何有效訓練深度學習模型？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C4522-D889-E6D5-61A5-99D5D8C7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FC8C5A-0B29-3309-726A-17AB931575B6}"/>
              </a:ext>
            </a:extLst>
          </p:cNvPr>
          <p:cNvSpPr txBox="1"/>
          <p:nvPr/>
        </p:nvSpPr>
        <p:spPr>
          <a:xfrm>
            <a:off x="653143" y="1715588"/>
            <a:ext cx="1776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Optimizer:</a:t>
            </a:r>
            <a:endParaRPr kumimoji="1" lang="zh-TW" altLang="en-US" sz="24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FA12DC8-C115-9691-A037-B1A755AB049B}"/>
              </a:ext>
            </a:extLst>
          </p:cNvPr>
          <p:cNvSpPr txBox="1"/>
          <p:nvPr/>
        </p:nvSpPr>
        <p:spPr>
          <a:xfrm>
            <a:off x="1006610" y="2177253"/>
            <a:ext cx="10918370" cy="390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對梯度動手腳</a:t>
            </a:r>
            <a:endParaRPr kumimoji="1" lang="en-US" altLang="zh-TW" sz="2400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strike="sngStrike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Nesterov</a:t>
            </a:r>
            <a:r>
              <a:rPr kumimoji="1" lang="en-US" altLang="zh-TW" sz="2400" strike="sngStrike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Momentum</a:t>
            </a:r>
            <a:r>
              <a:rPr kumimoji="1" lang="zh-TW" altLang="en-US" sz="2400" strike="sngStrike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不常用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自動調整學習率</a:t>
            </a:r>
            <a:endParaRPr kumimoji="1" lang="en-US" altLang="zh-TW" sz="2400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Adagrad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RMSprop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Adam</a:t>
            </a:r>
          </a:p>
        </p:txBody>
      </p:sp>
    </p:spTree>
    <p:extLst>
      <p:ext uri="{BB962C8B-B14F-4D97-AF65-F5344CB8AC3E}">
        <p14:creationId xmlns:p14="http://schemas.microsoft.com/office/powerpoint/2010/main" val="194846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4BEDBA-6F62-B15B-FA0E-2EE7A8EC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Momentum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FF87BE-47E0-512B-31D9-965D21565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6A845D5-F26D-99A5-0CD1-16025400E9AC}"/>
                  </a:ext>
                </a:extLst>
              </p:cNvPr>
              <p:cNvSpPr txBox="1"/>
              <p:nvPr/>
            </p:nvSpPr>
            <p:spPr>
              <a:xfrm>
                <a:off x="3596215" y="3813346"/>
                <a:ext cx="34952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6A845D5-F26D-99A5-0CD1-16025400E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15" y="3813346"/>
                <a:ext cx="3495249" cy="52322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5070E84B-CEB9-2362-4FC4-4D30500D151D}"/>
              </a:ext>
            </a:extLst>
          </p:cNvPr>
          <p:cNvSpPr txBox="1"/>
          <p:nvPr/>
        </p:nvSpPr>
        <p:spPr>
          <a:xfrm>
            <a:off x="777168" y="384412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98A0D61-D123-2C80-0F21-0AF9046DDA55}"/>
                  </a:ext>
                </a:extLst>
              </p:cNvPr>
              <p:cNvSpPr txBox="1"/>
              <p:nvPr/>
            </p:nvSpPr>
            <p:spPr>
              <a:xfrm>
                <a:off x="3596216" y="4817454"/>
                <a:ext cx="37310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98A0D61-D123-2C80-0F21-0AF9046DD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16" y="4817454"/>
                <a:ext cx="3731012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10EA2556-4C28-6BDC-43AC-3FFE715144FB}"/>
              </a:ext>
            </a:extLst>
          </p:cNvPr>
          <p:cNvSpPr txBox="1"/>
          <p:nvPr/>
        </p:nvSpPr>
        <p:spPr>
          <a:xfrm>
            <a:off x="777168" y="4848231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Momentum: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5BCE83F-1F0F-E2F3-4C5E-F6018849EE16}"/>
                  </a:ext>
                </a:extLst>
              </p:cNvPr>
              <p:cNvSpPr txBox="1"/>
              <p:nvPr/>
            </p:nvSpPr>
            <p:spPr>
              <a:xfrm>
                <a:off x="3596215" y="5893380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5BCE83F-1F0F-E2F3-4C5E-F6018849E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15" y="5893380"/>
                <a:ext cx="249978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3D6A6BDC-FBD8-D8A9-BE62-9B32DE4BA883}"/>
              </a:ext>
            </a:extLst>
          </p:cNvPr>
          <p:cNvSpPr txBox="1"/>
          <p:nvPr/>
        </p:nvSpPr>
        <p:spPr>
          <a:xfrm>
            <a:off x="777168" y="1875469"/>
            <a:ext cx="10918370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將過去的梯度記錄下來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每次更新參數時，會考慮到上一個時間點的梯度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同方向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-&gt;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參數改變幅度大一點；不同方向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參數改變幅度小一點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0FD8B11-5D97-E573-5A19-A15B15D6FDAF}"/>
              </a:ext>
            </a:extLst>
          </p:cNvPr>
          <p:cNvSpPr txBox="1"/>
          <p:nvPr/>
        </p:nvSpPr>
        <p:spPr>
          <a:xfrm>
            <a:off x="7897819" y="4422005"/>
            <a:ext cx="351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上一個時間點的梯度</a:t>
            </a:r>
          </a:p>
        </p:txBody>
      </p:sp>
      <p:cxnSp>
        <p:nvCxnSpPr>
          <p:cNvPr id="15" name="肘形接點 14">
            <a:extLst>
              <a:ext uri="{FF2B5EF4-FFF2-40B4-BE49-F238E27FC236}">
                <a16:creationId xmlns:a16="http://schemas.microsoft.com/office/drawing/2014/main" id="{3ED132AC-76D7-F73A-AB73-F165FB123AAE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5000231" y="4652838"/>
            <a:ext cx="2897589" cy="25028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AA65BC0-5403-5C15-B88E-00A06312ECF3}"/>
              </a:ext>
            </a:extLst>
          </p:cNvPr>
          <p:cNvSpPr txBox="1"/>
          <p:nvPr/>
        </p:nvSpPr>
        <p:spPr>
          <a:xfrm>
            <a:off x="7897818" y="5186308"/>
            <a:ext cx="3517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term</a:t>
            </a:r>
          </a:p>
          <a:p>
            <a:pPr algn="ctr"/>
            <a:r>
              <a:rPr kumimoji="1" lang="en-US" altLang="zh-TW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超參數，常設為 </a:t>
            </a:r>
            <a:r>
              <a:rPr kumimoji="1" lang="en-US" altLang="zh-TW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0.9)</a:t>
            </a:r>
            <a:endParaRPr kumimoji="1" lang="zh-TW" altLang="en-US" sz="2400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5016EC-FF99-C3DD-5522-2333137642B9}"/>
              </a:ext>
            </a:extLst>
          </p:cNvPr>
          <p:cNvSpPr txBox="1"/>
          <p:nvPr/>
        </p:nvSpPr>
        <p:spPr>
          <a:xfrm>
            <a:off x="4358512" y="4817453"/>
            <a:ext cx="506263" cy="54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0BFA6638-B81E-96B0-0849-A5EE9915A701}"/>
              </a:ext>
            </a:extLst>
          </p:cNvPr>
          <p:cNvCxnSpPr>
            <a:cxnSpLocks/>
            <a:stCxn id="16" idx="1"/>
            <a:endCxn id="20" idx="2"/>
          </p:cNvCxnSpPr>
          <p:nvPr/>
        </p:nvCxnSpPr>
        <p:spPr>
          <a:xfrm rot="10800000">
            <a:off x="4611644" y="5366023"/>
            <a:ext cx="3286174" cy="235784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21530817-2EEE-67D1-72CA-F2629856428F}"/>
              </a:ext>
            </a:extLst>
          </p:cNvPr>
          <p:cNvSpPr txBox="1"/>
          <p:nvPr/>
        </p:nvSpPr>
        <p:spPr>
          <a:xfrm>
            <a:off x="5620039" y="992283"/>
            <a:ext cx="5951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/>
              <a:t>https://</a:t>
            </a:r>
            <a:r>
              <a:rPr kumimoji="1" lang="en" altLang="zh-TW" sz="1600" dirty="0" err="1"/>
              <a:t>pytorch.org</a:t>
            </a:r>
            <a:r>
              <a:rPr kumimoji="1" lang="en" altLang="zh-TW" sz="1600" dirty="0"/>
              <a:t>/docs/main/_modules/torch/</a:t>
            </a:r>
            <a:r>
              <a:rPr kumimoji="1" lang="en" altLang="zh-TW" sz="1600" dirty="0" err="1"/>
              <a:t>optim</a:t>
            </a:r>
            <a:r>
              <a:rPr kumimoji="1" lang="en" altLang="zh-TW" sz="1600" dirty="0"/>
              <a:t>/</a:t>
            </a:r>
            <a:r>
              <a:rPr kumimoji="1" lang="en" altLang="zh-TW" sz="1600" dirty="0" err="1"/>
              <a:t>sgd.html#SGD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07594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49156-CDC1-4E58-1913-147ACD08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[Recap] </a:t>
            </a:r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以兩個點來觀察 </a:t>
            </a:r>
            <a:r>
              <a:rPr kumimoji="1" lang="en" altLang="zh-TW" sz="4000" dirty="0"/>
              <a:t>Gradient Descent</a:t>
            </a:r>
            <a:r>
              <a:rPr kumimoji="1" lang="zh-TW" altLang="en-US" sz="4000" dirty="0"/>
              <a:t> </a:t>
            </a:r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的特性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4F5856-DA7E-10C5-E58D-C869A762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圖片 5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5FEAF20-E0F4-ADCE-C0E0-0672C89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6C4F8150-C31E-4737-1216-7A125E16E664}"/>
              </a:ext>
            </a:extLst>
          </p:cNvPr>
          <p:cNvSpPr/>
          <p:nvPr/>
        </p:nvSpPr>
        <p:spPr>
          <a:xfrm>
            <a:off x="328397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F1441F2-0E80-B5D9-78EA-F1F3383A35DD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/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TW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&gt;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blipFill>
                <a:blip r:embed="rId3"/>
                <a:stretch>
                  <a:fillRect l="-136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/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blipFill>
                <a:blip r:embed="rId4"/>
                <a:stretch>
                  <a:fillRect l="-204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/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會變大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blipFill>
                <a:blip r:embed="rId5"/>
                <a:stretch>
                  <a:fillRect t="-10000" r="-1124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/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會變小</a:t>
                </a: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blipFill>
                <a:blip r:embed="rId6"/>
                <a:stretch>
                  <a:fillRect t="-10000" r="-227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/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80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0384-6529-2997-7BC7-FB5AD780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1271837" cy="1033416"/>
          </a:xfrm>
        </p:spPr>
        <p:txBody>
          <a:bodyPr/>
          <a:lstStyle/>
          <a:p>
            <a:r>
              <a:rPr kumimoji="1" lang="en-US" altLang="zh-TW" dirty="0"/>
              <a:t>Gradient Descent with Momentum (example)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86D58-9FB0-9BA0-FB29-39F0093A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圖片 5" descr="一張含有 行, 圖表, 繪圖 的圖片&#10;&#10;自動產生的描述">
            <a:extLst>
              <a:ext uri="{FF2B5EF4-FFF2-40B4-BE49-F238E27FC236}">
                <a16:creationId xmlns:a16="http://schemas.microsoft.com/office/drawing/2014/main" id="{EB49BF2B-CE5E-A92B-242B-F31C379FC4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6"/>
          <a:stretch/>
        </p:blipFill>
        <p:spPr>
          <a:xfrm>
            <a:off x="550680" y="1946854"/>
            <a:ext cx="6788604" cy="4108012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8850B009-22E5-2C90-8038-9EADA4AE4133}"/>
              </a:ext>
            </a:extLst>
          </p:cNvPr>
          <p:cNvSpPr/>
          <p:nvPr/>
        </p:nvSpPr>
        <p:spPr>
          <a:xfrm>
            <a:off x="2020390" y="3404653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A42F9F9-479F-9BEC-2698-A532556038E2}"/>
              </a:ext>
            </a:extLst>
          </p:cNvPr>
          <p:cNvSpPr/>
          <p:nvPr/>
        </p:nvSpPr>
        <p:spPr>
          <a:xfrm>
            <a:off x="2756266" y="3747551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1F10906-2779-F660-1A7A-53C043F9EB3D}"/>
              </a:ext>
            </a:extLst>
          </p:cNvPr>
          <p:cNvSpPr/>
          <p:nvPr/>
        </p:nvSpPr>
        <p:spPr>
          <a:xfrm>
            <a:off x="3670666" y="3637605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7106B9B4-71B9-ED9F-8405-B947700683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7632530"/>
                  </p:ext>
                </p:extLst>
              </p:nvPr>
            </p:nvGraphicFramePr>
            <p:xfrm>
              <a:off x="7536412" y="3545397"/>
              <a:ext cx="4016916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61806">
                      <a:extLst>
                        <a:ext uri="{9D8B030D-6E8A-4147-A177-3AD203B41FA5}">
                          <a16:colId xmlns:a16="http://schemas.microsoft.com/office/drawing/2014/main" val="3309637177"/>
                        </a:ext>
                      </a:extLst>
                    </a:gridCol>
                    <a:gridCol w="918370">
                      <a:extLst>
                        <a:ext uri="{9D8B030D-6E8A-4147-A177-3AD203B41FA5}">
                          <a16:colId xmlns:a16="http://schemas.microsoft.com/office/drawing/2014/main" val="2753514661"/>
                        </a:ext>
                      </a:extLst>
                    </a:gridCol>
                    <a:gridCol w="918370">
                      <a:extLst>
                        <a:ext uri="{9D8B030D-6E8A-4147-A177-3AD203B41FA5}">
                          <a16:colId xmlns:a16="http://schemas.microsoft.com/office/drawing/2014/main" val="2079047045"/>
                        </a:ext>
                      </a:extLst>
                    </a:gridCol>
                    <a:gridCol w="918370">
                      <a:extLst>
                        <a:ext uri="{9D8B030D-6E8A-4147-A177-3AD203B41FA5}">
                          <a16:colId xmlns:a16="http://schemas.microsoft.com/office/drawing/2014/main" val="1323998783"/>
                        </a:ext>
                      </a:extLst>
                    </a:gridCol>
                  </a:tblGrid>
                  <a:tr h="212915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Point 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Point 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Point 3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5425"/>
                      </a:ext>
                    </a:extLst>
                  </a:tr>
                  <a:tr h="21291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Gradient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-3.5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0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042410"/>
                      </a:ext>
                    </a:extLst>
                  </a:tr>
                  <a:tr h="21291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Past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600" dirty="0"/>
                            <a:t>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-4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5589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(</a:t>
                          </a:r>
                          <a:r>
                            <a:rPr lang="en-US" altLang="zh-TW" sz="1600" dirty="0"/>
                            <a:t>GD)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84956"/>
                      </a:ext>
                    </a:extLst>
                  </a:tr>
                  <a:tr h="27427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/>
                            <a:t>(Momentum)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80619"/>
                      </a:ext>
                    </a:extLst>
                  </a:tr>
                  <a:tr h="27427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總改變量 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0097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7106B9B4-71B9-ED9F-8405-B947700683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7632530"/>
                  </p:ext>
                </p:extLst>
              </p:nvPr>
            </p:nvGraphicFramePr>
            <p:xfrm>
              <a:off x="7536412" y="3545397"/>
              <a:ext cx="4016916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61806">
                      <a:extLst>
                        <a:ext uri="{9D8B030D-6E8A-4147-A177-3AD203B41FA5}">
                          <a16:colId xmlns:a16="http://schemas.microsoft.com/office/drawing/2014/main" val="3309637177"/>
                        </a:ext>
                      </a:extLst>
                    </a:gridCol>
                    <a:gridCol w="918370">
                      <a:extLst>
                        <a:ext uri="{9D8B030D-6E8A-4147-A177-3AD203B41FA5}">
                          <a16:colId xmlns:a16="http://schemas.microsoft.com/office/drawing/2014/main" val="2753514661"/>
                        </a:ext>
                      </a:extLst>
                    </a:gridCol>
                    <a:gridCol w="918370">
                      <a:extLst>
                        <a:ext uri="{9D8B030D-6E8A-4147-A177-3AD203B41FA5}">
                          <a16:colId xmlns:a16="http://schemas.microsoft.com/office/drawing/2014/main" val="2079047045"/>
                        </a:ext>
                      </a:extLst>
                    </a:gridCol>
                    <a:gridCol w="918370">
                      <a:extLst>
                        <a:ext uri="{9D8B030D-6E8A-4147-A177-3AD203B41FA5}">
                          <a16:colId xmlns:a16="http://schemas.microsoft.com/office/drawing/2014/main" val="1323998783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Point 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Point 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Point 3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542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Gradient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-3.5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0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0424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000" t="-211538" r="-220000" b="-47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-4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5589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(</a:t>
                          </a:r>
                          <a:r>
                            <a:rPr lang="en-US" altLang="zh-TW" sz="1600" dirty="0"/>
                            <a:t>GD)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8495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/>
                            <a:t>(Momentum)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806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總改變量 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0097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5F876131-2524-36C5-53AE-FD5E63E2CCD4}"/>
              </a:ext>
            </a:extLst>
          </p:cNvPr>
          <p:cNvSpPr txBox="1"/>
          <p:nvPr/>
        </p:nvSpPr>
        <p:spPr>
          <a:xfrm>
            <a:off x="1908410" y="2977926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Point 1</a:t>
            </a:r>
            <a:endParaRPr lang="zh-TW" altLang="en-US" sz="1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AD7638-39F4-3A86-9819-737F759501EE}"/>
              </a:ext>
            </a:extLst>
          </p:cNvPr>
          <p:cNvSpPr txBox="1"/>
          <p:nvPr/>
        </p:nvSpPr>
        <p:spPr>
          <a:xfrm>
            <a:off x="2404802" y="3347258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Point 2</a:t>
            </a:r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B66D581-68F4-8BA5-C8C4-E8857CA4B901}"/>
              </a:ext>
            </a:extLst>
          </p:cNvPr>
          <p:cNvSpPr txBox="1"/>
          <p:nvPr/>
        </p:nvSpPr>
        <p:spPr>
          <a:xfrm>
            <a:off x="3305995" y="3255213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Point </a:t>
            </a:r>
            <a:r>
              <a:rPr lang="en-US" altLang="zh-TW" dirty="0"/>
              <a:t>3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6EBF364-C1B4-6F92-8B43-489FDA42B958}"/>
                  </a:ext>
                </a:extLst>
              </p:cNvPr>
              <p:cNvSpPr txBox="1"/>
              <p:nvPr/>
            </p:nvSpPr>
            <p:spPr>
              <a:xfrm>
                <a:off x="7864151" y="2193096"/>
                <a:ext cx="36891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6EBF364-C1B4-6F92-8B43-489FDA42B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151" y="2193096"/>
                <a:ext cx="3689177" cy="523220"/>
              </a:xfrm>
              <a:prstGeom prst="rect">
                <a:avLst/>
              </a:prstGeom>
              <a:blipFill>
                <a:blip r:embed="rId4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A67A9D1-623D-3C7E-F052-09DB884EAED5}"/>
                  </a:ext>
                </a:extLst>
              </p:cNvPr>
              <p:cNvSpPr txBox="1"/>
              <p:nvPr/>
            </p:nvSpPr>
            <p:spPr>
              <a:xfrm>
                <a:off x="7864151" y="2716316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A67A9D1-623D-3C7E-F052-09DB884EA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151" y="2716316"/>
                <a:ext cx="2499784" cy="523220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AA9741E8-7F0F-33D1-96E0-F9F5B5963ABD}"/>
              </a:ext>
            </a:extLst>
          </p:cNvPr>
          <p:cNvCxnSpPr>
            <a:cxnSpLocks/>
          </p:cNvCxnSpPr>
          <p:nvPr/>
        </p:nvCxnSpPr>
        <p:spPr>
          <a:xfrm>
            <a:off x="8875059" y="4817889"/>
            <a:ext cx="3073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0219C43F-5D2E-1F3B-F095-66095080CFF9}"/>
              </a:ext>
            </a:extLst>
          </p:cNvPr>
          <p:cNvCxnSpPr/>
          <p:nvPr/>
        </p:nvCxnSpPr>
        <p:spPr>
          <a:xfrm>
            <a:off x="8875059" y="5439015"/>
            <a:ext cx="3765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A72CF4A-0098-586F-61C2-50E3BB329EF5}"/>
              </a:ext>
            </a:extLst>
          </p:cNvPr>
          <p:cNvCxnSpPr>
            <a:cxnSpLocks/>
          </p:cNvCxnSpPr>
          <p:nvPr/>
        </p:nvCxnSpPr>
        <p:spPr>
          <a:xfrm>
            <a:off x="8875059" y="5891092"/>
            <a:ext cx="760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2FC66B9A-F553-D6E9-367F-A78BDE795848}"/>
              </a:ext>
            </a:extLst>
          </p:cNvPr>
          <p:cNvCxnSpPr>
            <a:cxnSpLocks/>
          </p:cNvCxnSpPr>
          <p:nvPr/>
        </p:nvCxnSpPr>
        <p:spPr>
          <a:xfrm>
            <a:off x="9795862" y="5444137"/>
            <a:ext cx="216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AD85F523-DA78-5684-7FBB-787B9270BDE0}"/>
              </a:ext>
            </a:extLst>
          </p:cNvPr>
          <p:cNvCxnSpPr>
            <a:cxnSpLocks/>
          </p:cNvCxnSpPr>
          <p:nvPr/>
        </p:nvCxnSpPr>
        <p:spPr>
          <a:xfrm>
            <a:off x="9795862" y="5891092"/>
            <a:ext cx="2164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D7AEF616-034C-9891-F8EA-B2167688B3A8}"/>
              </a:ext>
            </a:extLst>
          </p:cNvPr>
          <p:cNvCxnSpPr>
            <a:cxnSpLocks/>
          </p:cNvCxnSpPr>
          <p:nvPr/>
        </p:nvCxnSpPr>
        <p:spPr>
          <a:xfrm flipH="1">
            <a:off x="10687210" y="4817889"/>
            <a:ext cx="14727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DC3787AF-33A2-9E07-4E3D-1A2FEA17AF16}"/>
              </a:ext>
            </a:extLst>
          </p:cNvPr>
          <p:cNvCxnSpPr>
            <a:cxnSpLocks/>
          </p:cNvCxnSpPr>
          <p:nvPr/>
        </p:nvCxnSpPr>
        <p:spPr>
          <a:xfrm>
            <a:off x="10687210" y="5439015"/>
            <a:ext cx="216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F63A03CB-2EAE-E6C1-3484-201E8CA4D536}"/>
              </a:ext>
            </a:extLst>
          </p:cNvPr>
          <p:cNvCxnSpPr>
            <a:cxnSpLocks/>
          </p:cNvCxnSpPr>
          <p:nvPr/>
        </p:nvCxnSpPr>
        <p:spPr>
          <a:xfrm>
            <a:off x="10687210" y="5891092"/>
            <a:ext cx="1472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216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0384-6529-2997-7BC7-FB5AD780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Momentum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86D58-9FB0-9BA0-FB29-39F0093A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圖片 2" descr="一張含有 行, 繪圖, 圖表 的圖片&#10;&#10;自動產生的描述">
            <a:extLst>
              <a:ext uri="{FF2B5EF4-FFF2-40B4-BE49-F238E27FC236}">
                <a16:creationId xmlns:a16="http://schemas.microsoft.com/office/drawing/2014/main" id="{928A4542-3114-3F84-E46A-4D5154318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17" y="2053026"/>
            <a:ext cx="6768765" cy="4258128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037F5404-E85A-9B62-A148-F21CB3B53029}"/>
              </a:ext>
            </a:extLst>
          </p:cNvPr>
          <p:cNvSpPr/>
          <p:nvPr/>
        </p:nvSpPr>
        <p:spPr>
          <a:xfrm>
            <a:off x="3526461" y="3319054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8C7835CC-FF80-8582-A071-AB11264783DD}"/>
              </a:ext>
            </a:extLst>
          </p:cNvPr>
          <p:cNvCxnSpPr>
            <a:cxnSpLocks/>
          </p:cNvCxnSpPr>
          <p:nvPr/>
        </p:nvCxnSpPr>
        <p:spPr>
          <a:xfrm>
            <a:off x="3679311" y="3538946"/>
            <a:ext cx="201126" cy="3722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8393D1B3-83F7-C6D6-E246-221841DFB470}"/>
              </a:ext>
            </a:extLst>
          </p:cNvPr>
          <p:cNvCxnSpPr>
            <a:cxnSpLocks/>
          </p:cNvCxnSpPr>
          <p:nvPr/>
        </p:nvCxnSpPr>
        <p:spPr>
          <a:xfrm flipV="1">
            <a:off x="7110679" y="5413793"/>
            <a:ext cx="289879" cy="17120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EDC099D-7FD4-7422-3388-FE6403F12A6E}"/>
              </a:ext>
            </a:extLst>
          </p:cNvPr>
          <p:cNvSpPr txBox="1"/>
          <p:nvPr/>
        </p:nvSpPr>
        <p:spPr>
          <a:xfrm>
            <a:off x="3813395" y="2691485"/>
            <a:ext cx="198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  <a:ea typeface="Microsoft JhengHei" panose="020B0604030504040204" pitchFamily="34" charset="-120"/>
              </a:rPr>
              <a:t>gradient</a:t>
            </a:r>
            <a:r>
              <a:rPr kumimoji="1" lang="en-US" altLang="zh-TW" dirty="0"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ea typeface="Microsoft JhengHei" panose="020B0604030504040204" pitchFamily="34" charset="-120"/>
              </a:rPr>
              <a:t>跟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momentum</a:t>
            </a:r>
            <a:r>
              <a:rPr kumimoji="1" lang="zh-TW" altLang="en-US" dirty="0">
                <a:ea typeface="Microsoft JhengHei" panose="020B0604030504040204" pitchFamily="34" charset="-120"/>
              </a:rPr>
              <a:t>同方向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➡️ </a:t>
            </a:r>
            <a:r>
              <a:rPr kumimoji="1" lang="zh-TW" altLang="en-US" dirty="0">
                <a:ea typeface="Microsoft JhengHei" panose="020B0604030504040204" pitchFamily="34" charset="-120"/>
              </a:rPr>
              <a:t>更新多一點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63AAD94-DD3A-BF51-B2DB-362EFAC82A21}"/>
              </a:ext>
            </a:extLst>
          </p:cNvPr>
          <p:cNvSpPr txBox="1"/>
          <p:nvPr/>
        </p:nvSpPr>
        <p:spPr>
          <a:xfrm>
            <a:off x="6329085" y="3892410"/>
            <a:ext cx="198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  <a:ea typeface="Microsoft JhengHei" panose="020B0604030504040204" pitchFamily="34" charset="-120"/>
              </a:rPr>
              <a:t>gradient</a:t>
            </a:r>
            <a:r>
              <a:rPr kumimoji="1" lang="en-US" altLang="zh-TW" dirty="0"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ea typeface="Microsoft JhengHei" panose="020B0604030504040204" pitchFamily="34" charset="-120"/>
              </a:rPr>
              <a:t>跟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momentum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反</a:t>
            </a:r>
            <a:r>
              <a:rPr kumimoji="1" lang="zh-TW" altLang="en-US" dirty="0">
                <a:ea typeface="Microsoft JhengHei" panose="020B0604030504040204" pitchFamily="34" charset="-120"/>
              </a:rPr>
              <a:t>方向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➡️ </a:t>
            </a:r>
            <a:r>
              <a:rPr kumimoji="1" lang="zh-TW" altLang="en-US" dirty="0">
                <a:ea typeface="Microsoft JhengHei" panose="020B0604030504040204" pitchFamily="34" charset="-120"/>
              </a:rPr>
              <a:t>更新少一點</a:t>
            </a: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9344576-82F5-2263-0458-C2F045E4AF10}"/>
              </a:ext>
            </a:extLst>
          </p:cNvPr>
          <p:cNvSpPr/>
          <p:nvPr/>
        </p:nvSpPr>
        <p:spPr>
          <a:xfrm>
            <a:off x="6898471" y="5515407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4707087E-E04D-60C1-7AB6-E682EC745791}"/>
              </a:ext>
            </a:extLst>
          </p:cNvPr>
          <p:cNvCxnSpPr>
            <a:cxnSpLocks/>
          </p:cNvCxnSpPr>
          <p:nvPr/>
        </p:nvCxnSpPr>
        <p:spPr>
          <a:xfrm flipH="1">
            <a:off x="6686033" y="5697199"/>
            <a:ext cx="220122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776A5A4D-029D-86B2-F440-A0389044A927}"/>
              </a:ext>
            </a:extLst>
          </p:cNvPr>
          <p:cNvCxnSpPr>
            <a:cxnSpLocks/>
          </p:cNvCxnSpPr>
          <p:nvPr/>
        </p:nvCxnSpPr>
        <p:spPr>
          <a:xfrm>
            <a:off x="3712832" y="3520183"/>
            <a:ext cx="201126" cy="37222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8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5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3BDD0-737A-6ED8-D17D-8E6ACB8D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Gradient Descent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梯度下降法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2B12FD-9100-0621-0A83-D77C3849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/>
              <p:nvPr/>
            </p:nvSpPr>
            <p:spPr>
              <a:xfrm>
                <a:off x="5463926" y="3202056"/>
                <a:ext cx="30142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926" y="3202056"/>
                <a:ext cx="301428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/>
              <p:nvPr/>
            </p:nvSpPr>
            <p:spPr>
              <a:xfrm>
                <a:off x="751465" y="2070911"/>
                <a:ext cx="1001485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800" dirty="0"/>
                  <a:t>Assume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800" dirty="0"/>
                  <a:t> is a </a:t>
                </a:r>
                <a:r>
                  <a:rPr kumimoji="1" lang="en-US" altLang="zh-TW" sz="2800" dirty="0">
                    <a:solidFill>
                      <a:srgbClr val="FF0000"/>
                    </a:solidFill>
                  </a:rPr>
                  <a:t>trainable </a:t>
                </a:r>
                <a:r>
                  <a:rPr kumimoji="1" lang="en-US" altLang="zh-TW" sz="2800" dirty="0"/>
                  <a:t>parameter (</a:t>
                </a:r>
                <a:r>
                  <a:rPr kumimoji="1" lang="en-US" altLang="zh-TW" sz="2800" dirty="0">
                    <a:solidFill>
                      <a:srgbClr val="FF0000"/>
                    </a:solidFill>
                  </a:rPr>
                  <a:t>weight</a:t>
                </a:r>
                <a:r>
                  <a:rPr kumimoji="1" lang="en-US" altLang="zh-TW" sz="2800" dirty="0"/>
                  <a:t>),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800" dirty="0"/>
                  <a:t>is a </a:t>
                </a:r>
                <a:r>
                  <a:rPr kumimoji="1" lang="en-US" altLang="zh-TW" sz="2800" dirty="0">
                    <a:solidFill>
                      <a:srgbClr val="FF0000"/>
                    </a:solidFill>
                  </a:rPr>
                  <a:t>differentiable</a:t>
                </a:r>
                <a:r>
                  <a:rPr kumimoji="1" lang="en-US" altLang="zh-TW" sz="2800" dirty="0"/>
                  <a:t> function:</a:t>
                </a:r>
                <a:endParaRPr kumimoji="1" lang="zh-TW" altLang="en-US" sz="2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2070911"/>
                <a:ext cx="10014858" cy="954107"/>
              </a:xfrm>
              <a:prstGeom prst="rect">
                <a:avLst/>
              </a:prstGeom>
              <a:blipFill>
                <a:blip r:embed="rId4"/>
                <a:stretch>
                  <a:fillRect l="-1394" t="-789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6744E273-304D-0B83-04F9-37D95E0B20B1}"/>
              </a:ext>
            </a:extLst>
          </p:cNvPr>
          <p:cNvSpPr txBox="1"/>
          <p:nvPr/>
        </p:nvSpPr>
        <p:spPr>
          <a:xfrm>
            <a:off x="2644879" y="323283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/>
              <p:nvPr/>
            </p:nvSpPr>
            <p:spPr>
              <a:xfrm>
                <a:off x="751465" y="4744163"/>
                <a:ext cx="71972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800" smtClean="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800" dirty="0"/>
                  <a:t> is the </a:t>
                </a:r>
                <a:r>
                  <a:rPr lang="en-US" altLang="zh-TW" sz="2800" dirty="0">
                    <a:solidFill>
                      <a:srgbClr val="FF0000"/>
                    </a:solidFill>
                  </a:rPr>
                  <a:t>learning rate </a:t>
                </a:r>
                <a:r>
                  <a:rPr lang="en-US" altLang="zh-TW" sz="2800" dirty="0"/>
                  <a:t>used for gradient descent.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4744163"/>
                <a:ext cx="7197211" cy="523220"/>
              </a:xfrm>
              <a:prstGeom prst="rect">
                <a:avLst/>
              </a:prstGeom>
              <a:blipFill>
                <a:blip r:embed="rId5"/>
                <a:stretch>
                  <a:fillRect l="-529" t="-11905" b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085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0384-6529-2997-7BC7-FB5AD780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of Momentum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86D58-9FB0-9BA0-FB29-39F0093A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30D7A4F-BB9E-78A6-8363-26FA3D497631}"/>
              </a:ext>
            </a:extLst>
          </p:cNvPr>
          <p:cNvSpPr txBox="1"/>
          <p:nvPr/>
        </p:nvSpPr>
        <p:spPr>
          <a:xfrm>
            <a:off x="777168" y="1875469"/>
            <a:ext cx="10918370" cy="279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標準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SGD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可能因為梯度的隨機變化而大幅震盪，而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可以緩衝這種震盪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的功能：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加速收斂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逃離鞍點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(Saddle point)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0C0610A-4C7E-2E21-6D10-9CF2B500001B}"/>
              </a:ext>
            </a:extLst>
          </p:cNvPr>
          <p:cNvSpPr txBox="1"/>
          <p:nvPr/>
        </p:nvSpPr>
        <p:spPr>
          <a:xfrm>
            <a:off x="777168" y="4866671"/>
            <a:ext cx="4869488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只是理論，不一定能夠做到！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328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01D0E8-EEC3-5530-0142-F6F61D94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Nesterov</a:t>
            </a:r>
            <a:r>
              <a:rPr kumimoji="1" lang="en-US" altLang="zh-TW" dirty="0"/>
              <a:t> Momentum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10CE78-E771-F65A-7ECB-7A508543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2D0205-A9FC-BFA9-A976-DDEFA8D169A3}"/>
              </a:ext>
            </a:extLst>
          </p:cNvPr>
          <p:cNvSpPr txBox="1"/>
          <p:nvPr/>
        </p:nvSpPr>
        <p:spPr>
          <a:xfrm>
            <a:off x="777168" y="1645096"/>
            <a:ext cx="10918370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的問題：有可能參數被更新過度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 </a:t>
            </a: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Nesterov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Momentum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中，過去的梯度也會被記錄下來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先假裝更新參數算出梯度，再回頭修正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3DF0391-45F4-9D57-C157-1F73D60E8E59}"/>
                  </a:ext>
                </a:extLst>
              </p:cNvPr>
              <p:cNvSpPr txBox="1"/>
              <p:nvPr/>
            </p:nvSpPr>
            <p:spPr>
              <a:xfrm>
                <a:off x="3396343" y="4911730"/>
                <a:ext cx="51903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γ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3DF0391-45F4-9D57-C157-1F73D60E8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43" y="4911730"/>
                <a:ext cx="5190308" cy="523220"/>
              </a:xfrm>
              <a:prstGeom prst="rect">
                <a:avLst/>
              </a:prstGeom>
              <a:blipFill>
                <a:blip r:embed="rId2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6DEFD50-B5CA-DA49-46CA-3FFD49CD96A6}"/>
                  </a:ext>
                </a:extLst>
              </p:cNvPr>
              <p:cNvSpPr txBox="1"/>
              <p:nvPr/>
            </p:nvSpPr>
            <p:spPr>
              <a:xfrm>
                <a:off x="3491713" y="5597290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6DEFD50-B5CA-DA49-46CA-3FFD49CD9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713" y="5597290"/>
                <a:ext cx="2499784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45755C2-E27A-F8B1-AF80-52E289EEFDBD}"/>
                  </a:ext>
                </a:extLst>
              </p:cNvPr>
              <p:cNvSpPr txBox="1"/>
              <p:nvPr/>
            </p:nvSpPr>
            <p:spPr>
              <a:xfrm>
                <a:off x="3491713" y="3493924"/>
                <a:ext cx="36726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45755C2-E27A-F8B1-AF80-52E289EEF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713" y="3493924"/>
                <a:ext cx="3672658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436E1FE5-63AB-225E-FC2C-238FAEE7AD45}"/>
              </a:ext>
            </a:extLst>
          </p:cNvPr>
          <p:cNvSpPr txBox="1"/>
          <p:nvPr/>
        </p:nvSpPr>
        <p:spPr>
          <a:xfrm>
            <a:off x="672666" y="3524701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Momentum:</a:t>
            </a:r>
            <a:endParaRPr kumimoji="1"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2384C1A-44A2-1260-4907-A672FF1259C3}"/>
              </a:ext>
            </a:extLst>
          </p:cNvPr>
          <p:cNvSpPr txBox="1"/>
          <p:nvPr/>
        </p:nvSpPr>
        <p:spPr>
          <a:xfrm>
            <a:off x="4254010" y="3493923"/>
            <a:ext cx="506263" cy="54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6404FC5-32FC-0C64-8132-F9CAA9F6A515}"/>
              </a:ext>
            </a:extLst>
          </p:cNvPr>
          <p:cNvSpPr txBox="1"/>
          <p:nvPr/>
        </p:nvSpPr>
        <p:spPr>
          <a:xfrm>
            <a:off x="653143" y="4973285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/>
              <a:t>Nesterov</a:t>
            </a:r>
            <a:r>
              <a:rPr kumimoji="1" lang="en-US" altLang="zh-TW" sz="2400" dirty="0"/>
              <a:t>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2192125-583F-78AD-680B-B4409BE7BB5B}"/>
                  </a:ext>
                </a:extLst>
              </p:cNvPr>
              <p:cNvSpPr txBox="1"/>
              <p:nvPr/>
            </p:nvSpPr>
            <p:spPr>
              <a:xfrm>
                <a:off x="3491713" y="4143050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2192125-583F-78AD-680B-B4409BE7B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713" y="4143050"/>
                <a:ext cx="2499784" cy="523220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0E4D079-8188-0DCE-7200-CFF5F6558459}"/>
              </a:ext>
            </a:extLst>
          </p:cNvPr>
          <p:cNvCxnSpPr/>
          <p:nvPr/>
        </p:nvCxnSpPr>
        <p:spPr>
          <a:xfrm>
            <a:off x="6236353" y="3982308"/>
            <a:ext cx="7740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7BE66AD-9FD0-F972-07C4-92B351FC18C3}"/>
              </a:ext>
            </a:extLst>
          </p:cNvPr>
          <p:cNvCxnSpPr>
            <a:cxnSpLocks/>
          </p:cNvCxnSpPr>
          <p:nvPr/>
        </p:nvCxnSpPr>
        <p:spPr>
          <a:xfrm>
            <a:off x="6554216" y="5415671"/>
            <a:ext cx="17363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4529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C35DCA-AD23-0483-23A6-76AA1B5E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如何有效訓練深度學習模型？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C4522-D889-E6D5-61A5-99D5D8C7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FC8C5A-0B29-3309-726A-17AB931575B6}"/>
              </a:ext>
            </a:extLst>
          </p:cNvPr>
          <p:cNvSpPr txBox="1"/>
          <p:nvPr/>
        </p:nvSpPr>
        <p:spPr>
          <a:xfrm>
            <a:off x="653143" y="1715588"/>
            <a:ext cx="1776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Optimizer:</a:t>
            </a:r>
            <a:endParaRPr kumimoji="1" lang="zh-TW" altLang="en-US" sz="24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FA12DC8-C115-9691-A037-B1A755AB049B}"/>
              </a:ext>
            </a:extLst>
          </p:cNvPr>
          <p:cNvSpPr txBox="1"/>
          <p:nvPr/>
        </p:nvSpPr>
        <p:spPr>
          <a:xfrm>
            <a:off x="1006610" y="2177253"/>
            <a:ext cx="10918370" cy="390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對梯度動手腳</a:t>
            </a:r>
            <a:endParaRPr kumimoji="1" lang="en-US" altLang="zh-TW" sz="24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Nesterov</a:t>
            </a:r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Momentum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自動調整學習率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Adagrad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RMSprop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Adam</a:t>
            </a:r>
          </a:p>
        </p:txBody>
      </p:sp>
    </p:spTree>
    <p:extLst>
      <p:ext uri="{BB962C8B-B14F-4D97-AF65-F5344CB8AC3E}">
        <p14:creationId xmlns:p14="http://schemas.microsoft.com/office/powerpoint/2010/main" val="399151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7D7EE1-0E95-C78D-61B3-674DFFD1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Adagrad</a:t>
            </a:r>
            <a:r>
              <a:rPr kumimoji="1" lang="en" altLang="zh-TW" dirty="0"/>
              <a:t> (Adaptative Gradient)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2A55D5-A5AF-F2E7-BFDA-C86CF0B9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70C7A0-E4BE-DDB1-7435-CD27CC4D9DB0}"/>
                  </a:ext>
                </a:extLst>
              </p:cNvPr>
              <p:cNvSpPr txBox="1"/>
              <p:nvPr/>
            </p:nvSpPr>
            <p:spPr>
              <a:xfrm>
                <a:off x="3472189" y="3231759"/>
                <a:ext cx="36073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70C7A0-E4BE-DDB1-7435-CD27CC4D9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9" y="3231759"/>
                <a:ext cx="3607341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12CD65B8-93E5-B6BC-21C5-12796BB4FCA6}"/>
              </a:ext>
            </a:extLst>
          </p:cNvPr>
          <p:cNvSpPr txBox="1"/>
          <p:nvPr/>
        </p:nvSpPr>
        <p:spPr>
          <a:xfrm>
            <a:off x="653142" y="3262536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C4F9CCB-5BA1-DC0F-FF57-B8103739DEBC}"/>
              </a:ext>
            </a:extLst>
          </p:cNvPr>
          <p:cNvSpPr txBox="1"/>
          <p:nvPr/>
        </p:nvSpPr>
        <p:spPr>
          <a:xfrm>
            <a:off x="653142" y="4202275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/>
              <a:t>Adagrad</a:t>
            </a:r>
            <a:r>
              <a:rPr kumimoji="1" lang="en-US" altLang="zh-TW" sz="2400" dirty="0"/>
              <a:t>:</a:t>
            </a:r>
            <a:endParaRPr kumimoji="1"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2FB3175-3D54-CA35-FA89-159B0D729F54}"/>
              </a:ext>
            </a:extLst>
          </p:cNvPr>
          <p:cNvSpPr txBox="1"/>
          <p:nvPr/>
        </p:nvSpPr>
        <p:spPr>
          <a:xfrm>
            <a:off x="4234486" y="4171497"/>
            <a:ext cx="506263" cy="54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8805383-C136-5E96-9C97-5CECF749E8A1}"/>
                  </a:ext>
                </a:extLst>
              </p:cNvPr>
              <p:cNvSpPr txBox="1"/>
              <p:nvPr/>
            </p:nvSpPr>
            <p:spPr>
              <a:xfrm>
                <a:off x="3472189" y="4202275"/>
                <a:ext cx="307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8805383-C136-5E96-9C97-5CECF749E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9" y="4202275"/>
                <a:ext cx="3079440" cy="523220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49530B4-7621-BA7E-8C9C-B2276E83C0EB}"/>
                  </a:ext>
                </a:extLst>
              </p:cNvPr>
              <p:cNvSpPr txBox="1"/>
              <p:nvPr/>
            </p:nvSpPr>
            <p:spPr>
              <a:xfrm>
                <a:off x="3472189" y="4970122"/>
                <a:ext cx="4493460" cy="929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49530B4-7621-BA7E-8C9C-B2276E83C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9" y="4970122"/>
                <a:ext cx="4493460" cy="929229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2D8F561-D197-5D24-2AF3-20855539A73E}"/>
                  </a:ext>
                </a:extLst>
              </p:cNvPr>
              <p:cNvSpPr txBox="1"/>
              <p:nvPr/>
            </p:nvSpPr>
            <p:spPr>
              <a:xfrm>
                <a:off x="3422059" y="6279838"/>
                <a:ext cx="4398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是一個很小的數字，讓分母不要為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0</a:t>
                </a:r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2D8F561-D197-5D24-2AF3-20855539A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059" y="6279838"/>
                <a:ext cx="4398254" cy="369332"/>
              </a:xfrm>
              <a:prstGeom prst="rect">
                <a:avLst/>
              </a:prstGeom>
              <a:blipFill>
                <a:blip r:embed="rId6"/>
                <a:stretch>
                  <a:fillRect l="-865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DC5B028-C092-BAAC-4816-B043D00B1059}"/>
                  </a:ext>
                </a:extLst>
              </p:cNvPr>
              <p:cNvSpPr txBox="1"/>
              <p:nvPr/>
            </p:nvSpPr>
            <p:spPr>
              <a:xfrm>
                <a:off x="653142" y="1770704"/>
                <a:ext cx="7541623" cy="1140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 err="1">
                    <a:ea typeface="Microsoft JhengHei" panose="020B0604030504040204" pitchFamily="34" charset="-120"/>
                  </a:rPr>
                  <a:t>Adagrad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可以根據歷史梯度總和自動調整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learning rate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ea typeface="Microsoft JhengHei" panose="020B0604030504040204" pitchFamily="34" charset="-120"/>
                  </a:rPr>
                  <a:t>但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lang="en-US" altLang="zh-TW" sz="2400" dirty="0" err="1">
                    <a:ea typeface="Microsoft JhengHei" panose="020B0604030504040204" pitchFamily="34" charset="-120"/>
                  </a:rPr>
                  <a:t>Adagrad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需要一個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來記錄歷史梯度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平方和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DC5B028-C092-BAAC-4816-B043D00B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2" y="1770704"/>
                <a:ext cx="7541623" cy="1140825"/>
              </a:xfrm>
              <a:prstGeom prst="rect">
                <a:avLst/>
              </a:prstGeom>
              <a:blipFill>
                <a:blip r:embed="rId7"/>
                <a:stretch>
                  <a:fillRect l="-1008" r="-336" b="-120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A5AB0CA-0859-2DE0-4010-C12D0B4A60A5}"/>
                  </a:ext>
                </a:extLst>
              </p:cNvPr>
              <p:cNvSpPr txBox="1"/>
              <p:nvPr/>
            </p:nvSpPr>
            <p:spPr>
              <a:xfrm>
                <a:off x="8464476" y="4236787"/>
                <a:ext cx="2612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i="1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A5AB0CA-0859-2DE0-4010-C12D0B4A6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476" y="4236787"/>
                <a:ext cx="2612572" cy="461665"/>
              </a:xfrm>
              <a:prstGeom prst="rect">
                <a:avLst/>
              </a:prstGeom>
              <a:blipFill>
                <a:blip r:embed="rId8"/>
                <a:stretch>
                  <a:fillRect l="-3382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984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E5153E-2B2F-C776-4168-4C82B45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 </a:t>
            </a:r>
            <a:r>
              <a:rPr kumimoji="1" lang="en" altLang="zh-TW" dirty="0" err="1">
                <a:ea typeface="Microsoft JhengHei" panose="020B0604030504040204" pitchFamily="34" charset="-120"/>
                <a:cs typeface="Calibri" panose="020F0502020204030204" pitchFamily="34" charset="0"/>
              </a:rPr>
              <a:t>Adagrad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 的觀察與思考</a:t>
            </a:r>
            <a:endParaRPr kumimoji="1" lang="zh-TW" altLang="en-US" dirty="0"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E0166F-0BBB-4AF3-E167-E7E7C392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363415-BF91-3388-15DC-4143111CD4F5}"/>
              </a:ext>
            </a:extLst>
          </p:cNvPr>
          <p:cNvSpPr txBox="1"/>
          <p:nvPr/>
        </p:nvSpPr>
        <p:spPr>
          <a:xfrm>
            <a:off x="653143" y="199640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/>
              <a:t>Adagrad</a:t>
            </a:r>
            <a:r>
              <a:rPr kumimoji="1" lang="en-US" altLang="zh-TW" sz="2400" dirty="0"/>
              <a:t>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C85E39A-67EA-12EC-EAEF-6AA40A3EF2E5}"/>
                  </a:ext>
                </a:extLst>
              </p:cNvPr>
              <p:cNvSpPr txBox="1"/>
              <p:nvPr/>
            </p:nvSpPr>
            <p:spPr>
              <a:xfrm>
                <a:off x="3472190" y="2764250"/>
                <a:ext cx="4493460" cy="929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C85E39A-67EA-12EC-EAEF-6AA40A3EF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90" y="2764250"/>
                <a:ext cx="4493460" cy="929229"/>
              </a:xfrm>
              <a:prstGeom prst="rect">
                <a:avLst/>
              </a:prstGeom>
              <a:blipFill>
                <a:blip r:embed="rId2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1F8FBC5-5363-3EDC-D973-45AE1DE54999}"/>
                  </a:ext>
                </a:extLst>
              </p:cNvPr>
              <p:cNvSpPr txBox="1"/>
              <p:nvPr/>
            </p:nvSpPr>
            <p:spPr>
              <a:xfrm>
                <a:off x="8464477" y="2030915"/>
                <a:ext cx="2612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i="1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1F8FBC5-5363-3EDC-D973-45AE1DE54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477" y="2030915"/>
                <a:ext cx="2612572" cy="461665"/>
              </a:xfrm>
              <a:prstGeom prst="rect">
                <a:avLst/>
              </a:prstGeom>
              <a:blipFill>
                <a:blip r:embed="rId3"/>
                <a:stretch>
                  <a:fillRect l="-3382" t="-7895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D414679D-DEC4-7FBE-B8B0-16CEF27664E6}"/>
              </a:ext>
            </a:extLst>
          </p:cNvPr>
          <p:cNvSpPr txBox="1"/>
          <p:nvPr/>
        </p:nvSpPr>
        <p:spPr>
          <a:xfrm>
            <a:off x="653143" y="4478095"/>
            <a:ext cx="7541623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Learning rate </a:t>
            </a:r>
            <a:r>
              <a:rPr lang="zh-TW" altLang="en-US" sz="2400" dirty="0">
                <a:ea typeface="Microsoft JhengHei" panose="020B0604030504040204" pitchFamily="34" charset="-120"/>
              </a:rPr>
              <a:t>或許會下降太快 </a:t>
            </a:r>
            <a:r>
              <a:rPr lang="en-US" altLang="zh-TW" sz="2400" dirty="0">
                <a:ea typeface="Microsoft JhengHei" panose="020B0604030504040204" pitchFamily="34" charset="-120"/>
              </a:rPr>
              <a:t>(</a:t>
            </a:r>
            <a:r>
              <a:rPr lang="zh-TW" altLang="en-US" sz="2400" dirty="0">
                <a:ea typeface="Microsoft JhengHei" panose="020B0604030504040204" pitchFamily="34" charset="-120"/>
              </a:rPr>
              <a:t>平方和導致</a:t>
            </a:r>
            <a:r>
              <a:rPr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不適用於許多深度學習模型 </a:t>
            </a:r>
            <a:r>
              <a:rPr lang="en-US" altLang="zh-TW" sz="2400" dirty="0">
                <a:ea typeface="Microsoft JhengHei" panose="020B0604030504040204" pitchFamily="34" charset="-120"/>
              </a:rPr>
              <a:t>(</a:t>
            </a:r>
            <a:r>
              <a:rPr lang="zh-TW" altLang="en-US" sz="2400" dirty="0">
                <a:ea typeface="Microsoft JhengHei" panose="020B0604030504040204" pitchFamily="34" charset="-120"/>
              </a:rPr>
              <a:t>實驗角度</a:t>
            </a:r>
            <a:r>
              <a:rPr lang="en-US" altLang="zh-TW" sz="2400" dirty="0">
                <a:ea typeface="Microsoft JhengHei" panose="020B0604030504040204" pitchFamily="34" charset="-120"/>
              </a:rPr>
              <a:t>)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CA20D38-E783-6EE2-7C54-7831B7444F37}"/>
              </a:ext>
            </a:extLst>
          </p:cNvPr>
          <p:cNvCxnSpPr/>
          <p:nvPr/>
        </p:nvCxnSpPr>
        <p:spPr>
          <a:xfrm>
            <a:off x="5812147" y="3674884"/>
            <a:ext cx="7740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AF06346-9896-B8C1-7C0A-199F0A2DBE2B}"/>
                  </a:ext>
                </a:extLst>
              </p:cNvPr>
              <p:cNvSpPr txBox="1"/>
              <p:nvPr/>
            </p:nvSpPr>
            <p:spPr>
              <a:xfrm>
                <a:off x="3472190" y="1961039"/>
                <a:ext cx="307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AF06346-9896-B8C1-7C0A-199F0A2DB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90" y="1961039"/>
                <a:ext cx="3079440" cy="523220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6382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717F9-3266-2770-87A3-408D6BDE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RMSProp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E4587C-1210-C498-5147-242C6BEC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FC78280-A852-82B2-BB9E-5A2A6C37B7AA}"/>
                  </a:ext>
                </a:extLst>
              </p:cNvPr>
              <p:cNvSpPr txBox="1"/>
              <p:nvPr/>
            </p:nvSpPr>
            <p:spPr>
              <a:xfrm>
                <a:off x="636815" y="1634131"/>
                <a:ext cx="10918370" cy="1132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RMSProp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是 </a:t>
                </a:r>
                <a:r>
                  <a:rPr kumimoji="1" lang="en-US" altLang="zh-TW" sz="2400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Adagrad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的改版，為了避免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很快就變很大，使得學習率很快就變得很低，此時神經網路會很難更新</a:t>
                </a:r>
                <a:endPara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FC78280-A852-82B2-BB9E-5A2A6C37B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1634131"/>
                <a:ext cx="10918370" cy="1132490"/>
              </a:xfrm>
              <a:prstGeom prst="rect">
                <a:avLst/>
              </a:prstGeom>
              <a:blipFill>
                <a:blip r:embed="rId3"/>
                <a:stretch>
                  <a:fillRect l="-696" b="-1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331AD7E2-85CB-BAAF-13AD-0BC4F2A1BD9E}"/>
              </a:ext>
            </a:extLst>
          </p:cNvPr>
          <p:cNvSpPr txBox="1"/>
          <p:nvPr/>
        </p:nvSpPr>
        <p:spPr>
          <a:xfrm>
            <a:off x="653143" y="2969405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/>
              <a:t>Adagrad</a:t>
            </a:r>
            <a:r>
              <a:rPr kumimoji="1" lang="en-US" altLang="zh-TW" sz="2400" dirty="0"/>
              <a:t>:</a:t>
            </a:r>
            <a:endParaRPr kumimoji="1"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1BFE7FF-D905-E939-1346-12C7ED2B7181}"/>
              </a:ext>
            </a:extLst>
          </p:cNvPr>
          <p:cNvSpPr txBox="1"/>
          <p:nvPr/>
        </p:nvSpPr>
        <p:spPr>
          <a:xfrm>
            <a:off x="3763146" y="2938627"/>
            <a:ext cx="506263" cy="54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CEAA12C-E879-6517-5A2C-30F607CBA14B}"/>
                  </a:ext>
                </a:extLst>
              </p:cNvPr>
              <p:cNvSpPr txBox="1"/>
              <p:nvPr/>
            </p:nvSpPr>
            <p:spPr>
              <a:xfrm>
                <a:off x="3000848" y="3737252"/>
                <a:ext cx="4493459" cy="929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CEAA12C-E879-6517-5A2C-30F607CBA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848" y="3737252"/>
                <a:ext cx="4493459" cy="929229"/>
              </a:xfrm>
              <a:prstGeom prst="rect">
                <a:avLst/>
              </a:prstGeom>
              <a:blipFill>
                <a:blip r:embed="rId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F6B8EED-987C-412A-7CD6-95FA852BFCE7}"/>
                  </a:ext>
                </a:extLst>
              </p:cNvPr>
              <p:cNvSpPr txBox="1"/>
              <p:nvPr/>
            </p:nvSpPr>
            <p:spPr>
              <a:xfrm>
                <a:off x="7540487" y="4978938"/>
                <a:ext cx="431214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是一個很小的數字，讓分母不要為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TW" altLang="en-US" dirty="0">
                    <a:ea typeface="Microsoft JhengHei" panose="020B0604030504040204" pitchFamily="34" charset="-120"/>
                  </a:rPr>
                  <a:t> 為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 decay rate (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常設為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 0.9)</a:t>
                </a:r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F6B8EED-987C-412A-7CD6-95FA852BF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487" y="4978938"/>
                <a:ext cx="4312148" cy="646331"/>
              </a:xfrm>
              <a:prstGeom prst="rect">
                <a:avLst/>
              </a:prstGeom>
              <a:blipFill>
                <a:blip r:embed="rId5"/>
                <a:stretch>
                  <a:fillRect l="-880" t="-5769" b="-13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AB73739B-BC0A-974B-43DC-823F9F2D2177}"/>
              </a:ext>
            </a:extLst>
          </p:cNvPr>
          <p:cNvSpPr txBox="1"/>
          <p:nvPr/>
        </p:nvSpPr>
        <p:spPr>
          <a:xfrm>
            <a:off x="653143" y="4874294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/>
              <a:t>RMSProp</a:t>
            </a:r>
            <a:r>
              <a:rPr kumimoji="1" lang="en-US" altLang="zh-TW" sz="2400" dirty="0"/>
              <a:t>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56FB644-0A09-90BC-4F9F-950F515A5013}"/>
                  </a:ext>
                </a:extLst>
              </p:cNvPr>
              <p:cNvSpPr txBox="1"/>
              <p:nvPr/>
            </p:nvSpPr>
            <p:spPr>
              <a:xfrm>
                <a:off x="2963123" y="4843516"/>
                <a:ext cx="43121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56FB644-0A09-90BC-4F9F-950F515A5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123" y="4843516"/>
                <a:ext cx="4312148" cy="523220"/>
              </a:xfrm>
              <a:prstGeom prst="rect">
                <a:avLst/>
              </a:prstGeom>
              <a:blipFill>
                <a:blip r:embed="rId6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BA1FD3B-860C-082D-6325-57591F162F94}"/>
                  </a:ext>
                </a:extLst>
              </p:cNvPr>
              <p:cNvSpPr txBox="1"/>
              <p:nvPr/>
            </p:nvSpPr>
            <p:spPr>
              <a:xfrm>
                <a:off x="3000849" y="5562366"/>
                <a:ext cx="4493458" cy="1010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TW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l-GR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en-US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BA1FD3B-860C-082D-6325-57591F162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849" y="5562366"/>
                <a:ext cx="4493458" cy="10109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0150A8B0-E837-2363-9C5B-8B8A955EF520}"/>
                  </a:ext>
                </a:extLst>
              </p:cNvPr>
              <p:cNvSpPr txBox="1"/>
              <p:nvPr/>
            </p:nvSpPr>
            <p:spPr>
              <a:xfrm>
                <a:off x="8756708" y="3000182"/>
                <a:ext cx="2612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i="1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0150A8B0-E837-2363-9C5B-8B8A955EF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708" y="3000182"/>
                <a:ext cx="2612572" cy="461665"/>
              </a:xfrm>
              <a:prstGeom prst="rect">
                <a:avLst/>
              </a:prstGeom>
              <a:blipFill>
                <a:blip r:embed="rId8"/>
                <a:stretch>
                  <a:fillRect l="-3382" t="-10811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E0AF3CC-679C-24D5-70E4-322EDFE7ACE5}"/>
                  </a:ext>
                </a:extLst>
              </p:cNvPr>
              <p:cNvSpPr txBox="1"/>
              <p:nvPr/>
            </p:nvSpPr>
            <p:spPr>
              <a:xfrm>
                <a:off x="3000848" y="2951302"/>
                <a:ext cx="307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E0AF3CC-679C-24D5-70E4-322EDFE7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848" y="2951302"/>
                <a:ext cx="3079440" cy="523220"/>
              </a:xfrm>
              <a:prstGeom prst="rect">
                <a:avLst/>
              </a:prstGeom>
              <a:blipFill>
                <a:blip r:embed="rId9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586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B31BEB-AA35-99AB-AD32-A4612C4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Adam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68A8EA-FC84-EE22-BC36-DB7FCE4B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8416527-037B-6EE2-66D8-3CC64DBAE34B}"/>
              </a:ext>
            </a:extLst>
          </p:cNvPr>
          <p:cNvSpPr txBox="1"/>
          <p:nvPr/>
        </p:nvSpPr>
        <p:spPr>
          <a:xfrm>
            <a:off x="636815" y="1634131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Adam: adaptive moment estimation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結合了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 </a:t>
            </a: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RMSProp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的概念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1E40E4-52D9-EC9D-8E28-4F97B88F70BA}"/>
              </a:ext>
            </a:extLst>
          </p:cNvPr>
          <p:cNvSpPr txBox="1"/>
          <p:nvPr/>
        </p:nvSpPr>
        <p:spPr>
          <a:xfrm>
            <a:off x="2860585" y="6092394"/>
            <a:ext cx="6503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dirty="0" err="1"/>
              <a:t>Kingma</a:t>
            </a:r>
            <a:r>
              <a:rPr lang="en" altLang="zh-TW" dirty="0"/>
              <a:t>, </a:t>
            </a:r>
            <a:r>
              <a:rPr lang="en" altLang="zh-TW" dirty="0" err="1"/>
              <a:t>Diederik</a:t>
            </a:r>
            <a:r>
              <a:rPr lang="en" altLang="zh-TW" dirty="0"/>
              <a:t> P., and Jimmy Ba. "Adam: A method for stochastic optimization." ICLR</a:t>
            </a:r>
            <a:r>
              <a:rPr lang="en" altLang="zh-TW" i="1" dirty="0"/>
              <a:t> </a:t>
            </a:r>
            <a:r>
              <a:rPr lang="en" altLang="zh-TW" dirty="0"/>
              <a:t>2015. </a:t>
            </a:r>
            <a:r>
              <a:rPr kumimoji="1" lang="en" altLang="zh-TW" dirty="0"/>
              <a:t>https://</a:t>
            </a:r>
            <a:r>
              <a:rPr kumimoji="1" lang="en" altLang="zh-TW" dirty="0" err="1"/>
              <a:t>arxiv.org</a:t>
            </a:r>
            <a:r>
              <a:rPr kumimoji="1" lang="en" altLang="zh-TW" dirty="0"/>
              <a:t>/abs/1412.6980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4135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ED1DB-CC02-E17E-7495-7A3DA3C95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Adam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02EA67-8708-3360-B025-7C2AEA43F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F9A021-E052-17D1-B752-7344064BA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26433"/>
            <a:ext cx="7772400" cy="486454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C47B8B5-0BA7-A571-B52C-B86FA0959BE0}"/>
              </a:ext>
            </a:extLst>
          </p:cNvPr>
          <p:cNvSpPr txBox="1"/>
          <p:nvPr/>
        </p:nvSpPr>
        <p:spPr>
          <a:xfrm>
            <a:off x="5617029" y="3573780"/>
            <a:ext cx="1706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2351C67-7210-F3A2-D025-55117520F337}"/>
              </a:ext>
            </a:extLst>
          </p:cNvPr>
          <p:cNvSpPr txBox="1"/>
          <p:nvPr/>
        </p:nvSpPr>
        <p:spPr>
          <a:xfrm>
            <a:off x="5617029" y="3799131"/>
            <a:ext cx="1706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accent6"/>
                </a:solidFill>
              </a:rPr>
              <a:t>RMSProp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EE9FE2C-7397-4871-7C49-E5FA2F89F916}"/>
              </a:ext>
            </a:extLst>
          </p:cNvPr>
          <p:cNvCxnSpPr/>
          <p:nvPr/>
        </p:nvCxnSpPr>
        <p:spPr>
          <a:xfrm>
            <a:off x="3065418" y="4067413"/>
            <a:ext cx="231648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E433C28-86F2-B072-015A-C3ED38813893}"/>
              </a:ext>
            </a:extLst>
          </p:cNvPr>
          <p:cNvCxnSpPr/>
          <p:nvPr/>
        </p:nvCxnSpPr>
        <p:spPr>
          <a:xfrm>
            <a:off x="3122021" y="3841792"/>
            <a:ext cx="23164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6E266E4D-DD1C-AABB-6D33-8F631AFEE5EC}"/>
              </a:ext>
            </a:extLst>
          </p:cNvPr>
          <p:cNvCxnSpPr>
            <a:cxnSpLocks/>
          </p:cNvCxnSpPr>
          <p:nvPr/>
        </p:nvCxnSpPr>
        <p:spPr>
          <a:xfrm>
            <a:off x="4288970" y="6031196"/>
            <a:ext cx="77071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4A8B5B-F457-060F-C9D9-CCECE1CDB373}"/>
              </a:ext>
            </a:extLst>
          </p:cNvPr>
          <p:cNvSpPr txBox="1"/>
          <p:nvPr/>
        </p:nvSpPr>
        <p:spPr>
          <a:xfrm>
            <a:off x="3966711" y="2712064"/>
            <a:ext cx="1706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Learning rate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5F7705-9325-E6CD-0AB7-8B10E9C86D2D}"/>
              </a:ext>
            </a:extLst>
          </p:cNvPr>
          <p:cNvSpPr/>
          <p:nvPr/>
        </p:nvSpPr>
        <p:spPr>
          <a:xfrm>
            <a:off x="2535809" y="5354117"/>
            <a:ext cx="5872899" cy="703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387B059-C7EA-2B02-3829-0E99632A6E54}"/>
              </a:ext>
            </a:extLst>
          </p:cNvPr>
          <p:cNvSpPr txBox="1"/>
          <p:nvPr/>
        </p:nvSpPr>
        <p:spPr>
          <a:xfrm>
            <a:off x="5125442" y="735467"/>
            <a:ext cx="6503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dirty="0" err="1"/>
              <a:t>Kingma</a:t>
            </a:r>
            <a:r>
              <a:rPr lang="en" altLang="zh-TW" dirty="0"/>
              <a:t>, </a:t>
            </a:r>
            <a:r>
              <a:rPr lang="en" altLang="zh-TW" dirty="0" err="1"/>
              <a:t>Diederik</a:t>
            </a:r>
            <a:r>
              <a:rPr lang="en" altLang="zh-TW" dirty="0"/>
              <a:t> P., and Jimmy Ba. "Adam: A method for stochastic optimization." ICLR</a:t>
            </a:r>
            <a:r>
              <a:rPr lang="en" altLang="zh-TW" i="1" dirty="0"/>
              <a:t> </a:t>
            </a:r>
            <a:r>
              <a:rPr lang="en" altLang="zh-TW" dirty="0"/>
              <a:t>2015. </a:t>
            </a:r>
            <a:r>
              <a:rPr kumimoji="1" lang="en" altLang="zh-TW" dirty="0"/>
              <a:t>https://</a:t>
            </a:r>
            <a:r>
              <a:rPr kumimoji="1" lang="en" altLang="zh-TW" dirty="0" err="1"/>
              <a:t>arxiv.org</a:t>
            </a:r>
            <a:r>
              <a:rPr kumimoji="1" lang="en" altLang="zh-TW" dirty="0"/>
              <a:t>/abs/1412.6980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859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20EDD0-3E6C-458D-630F-98E6D246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Adam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2EDA70-3FA9-A5B3-1173-070B3EED2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271660B-BA85-092C-46A2-D9AED93B4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1" t="76910" r="20487" b="10337"/>
          <a:stretch/>
        </p:blipFill>
        <p:spPr>
          <a:xfrm>
            <a:off x="2037299" y="2118585"/>
            <a:ext cx="8117402" cy="867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9A15632-B56B-D648-BF8B-E3AEC8339BF1}"/>
                  </a:ext>
                </a:extLst>
              </p:cNvPr>
              <p:cNvSpPr txBox="1"/>
              <p:nvPr/>
            </p:nvSpPr>
            <p:spPr>
              <a:xfrm>
                <a:off x="4279768" y="3514306"/>
                <a:ext cx="4863445" cy="625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TW" altLang="zh-TW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TW" altLang="zh-TW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×…×</m:t>
                      </m:r>
                      <m:sSubSup>
                        <m:sSub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zh-TW" sz="2400" kern="100" dirty="0"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9A15632-B56B-D648-BF8B-E3AEC833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768" y="3514306"/>
                <a:ext cx="4863445" cy="6256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67BACB0-C005-54F1-8626-A79A4CE411A9}"/>
                  </a:ext>
                </a:extLst>
              </p:cNvPr>
              <p:cNvSpPr txBox="1"/>
              <p:nvPr/>
            </p:nvSpPr>
            <p:spPr>
              <a:xfrm>
                <a:off x="2037299" y="3558683"/>
                <a:ext cx="1687398" cy="463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以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4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2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為例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</a:t>
                </a:r>
                <a:endParaRPr kumimoji="1"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67BACB0-C005-54F1-8626-A79A4CE41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99" y="3558683"/>
                <a:ext cx="1687398" cy="463332"/>
              </a:xfrm>
              <a:prstGeom prst="rect">
                <a:avLst/>
              </a:prstGeom>
              <a:blipFill>
                <a:blip r:embed="rId4"/>
                <a:stretch>
                  <a:fillRect l="-5970" t="-10811" r="-11194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729B24B-A2C0-5B2B-8C9D-49F2DB404844}"/>
                  </a:ext>
                </a:extLst>
              </p:cNvPr>
              <p:cNvSpPr txBox="1"/>
              <p:nvPr/>
            </p:nvSpPr>
            <p:spPr>
              <a:xfrm>
                <a:off x="5128182" y="4397247"/>
                <a:ext cx="5026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729B24B-A2C0-5B2B-8C9D-49F2DB40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182" y="4397247"/>
                <a:ext cx="5026520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021939D0-A2A1-A325-543F-4AACC090C181}"/>
              </a:ext>
            </a:extLst>
          </p:cNvPr>
          <p:cNvSpPr txBox="1"/>
          <p:nvPr/>
        </p:nvSpPr>
        <p:spPr>
          <a:xfrm>
            <a:off x="1301453" y="4463677"/>
            <a:ext cx="315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歷史記錄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746973-6D4B-CE8F-0C99-D5BCCD4440A0}"/>
              </a:ext>
            </a:extLst>
          </p:cNvPr>
          <p:cNvSpPr txBox="1"/>
          <p:nvPr/>
        </p:nvSpPr>
        <p:spPr>
          <a:xfrm>
            <a:off x="6683209" y="4920465"/>
            <a:ext cx="424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0</a:t>
            </a:r>
            <a:endParaRPr kumimoji="1"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FD97244-3D17-271E-E0AD-9C3C9557FED0}"/>
              </a:ext>
            </a:extLst>
          </p:cNvPr>
          <p:cNvSpPr txBox="1"/>
          <p:nvPr/>
        </p:nvSpPr>
        <p:spPr>
          <a:xfrm>
            <a:off x="9171494" y="4920466"/>
            <a:ext cx="57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0.5</a:t>
            </a:r>
            <a:endParaRPr kumimoji="1"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6D63435-232A-E3A3-85D2-1C8EB72FD2CD}"/>
              </a:ext>
            </a:extLst>
          </p:cNvPr>
          <p:cNvSpPr txBox="1"/>
          <p:nvPr/>
        </p:nvSpPr>
        <p:spPr>
          <a:xfrm>
            <a:off x="7927022" y="4920465"/>
            <a:ext cx="57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0.1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5">
                <a:extLst>
                  <a:ext uri="{FF2B5EF4-FFF2-40B4-BE49-F238E27FC236}">
                    <a16:creationId xmlns:a16="http://schemas.microsoft.com/office/drawing/2014/main" id="{B40CD14A-C7B0-A3AE-AC76-88DD65E021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080297"/>
                  </p:ext>
                </p:extLst>
              </p:nvPr>
            </p:nvGraphicFramePr>
            <p:xfrm>
              <a:off x="3419818" y="5673230"/>
              <a:ext cx="5352364" cy="9248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7358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1843544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271462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4624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TW" altLang="zh-TW" sz="180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18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18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zh-TW" sz="1800" b="1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TW" sz="1800" b="0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0.9</m:t>
                                </m:r>
                              </m:oMath>
                            </m:oMathPara>
                          </a14:m>
                          <a:endParaRPr lang="zh-TW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校正前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校正後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4624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zh-TW" altLang="zh-TW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TW" altLang="zh-TW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TW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zh-TW" altLang="zh-TW" sz="1800" dirty="0">
                              <a:effectLst/>
                            </a:rPr>
                            <a:t> 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/>
                            <a:t>0.1 * 0.5 = 0.05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/>
                            <a:t>0.1 * 0.5 / 0.1 = 0.5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5">
                <a:extLst>
                  <a:ext uri="{FF2B5EF4-FFF2-40B4-BE49-F238E27FC236}">
                    <a16:creationId xmlns:a16="http://schemas.microsoft.com/office/drawing/2014/main" id="{B40CD14A-C7B0-A3AE-AC76-88DD65E021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080297"/>
                  </p:ext>
                </p:extLst>
              </p:nvPr>
            </p:nvGraphicFramePr>
            <p:xfrm>
              <a:off x="3419818" y="5673230"/>
              <a:ext cx="5352364" cy="9248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7358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1843544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271462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46244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20" t="-2703" r="-333673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校正前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校正後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46244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20" t="-102703" r="-333673" b="-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/>
                            <a:t>0.1 * 0.5 = 0.05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/>
                            <a:t>0.1 * 0.5 / 0.1 = 0.5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1574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27C419-F37D-FAA6-3FDE-FD2BC191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Adam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25A87B-F9AC-DD1F-6BB4-F7499EFF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B45EBEFD-E7F5-A4BA-2077-188A33A744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9229707"/>
                  </p:ext>
                </p:extLst>
              </p:nvPr>
            </p:nvGraphicFramePr>
            <p:xfrm>
              <a:off x="2037299" y="3140317"/>
              <a:ext cx="5410984" cy="31646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TW" altLang="zh-TW" sz="200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校正項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TW" altLang="zh-TW" sz="200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2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2</a:t>
                          </a:r>
                          <a:r>
                            <a:rPr lang="en-US" altLang="zh-TW" sz="2000" dirty="0"/>
                            <a:t> = 0.81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9361049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3 </a:t>
                          </a:r>
                          <a:r>
                            <a:rPr lang="en-US" altLang="zh-TW" sz="2000" dirty="0"/>
                            <a:t>= 0.729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0.271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40439298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10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10 </a:t>
                          </a:r>
                          <a:r>
                            <a:rPr lang="en-US" altLang="zh-TW" sz="2000" dirty="0"/>
                            <a:t>= 0.3487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0.6513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7204781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100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100 </a:t>
                          </a:r>
                          <a:r>
                            <a:rPr lang="en-US" altLang="zh-TW" sz="2000" dirty="0"/>
                            <a:t>= 0.000026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0.999974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22321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B45EBEFD-E7F5-A4BA-2077-188A33A744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9229707"/>
                  </p:ext>
                </p:extLst>
              </p:nvPr>
            </p:nvGraphicFramePr>
            <p:xfrm>
              <a:off x="2037299" y="3140317"/>
              <a:ext cx="5410984" cy="31646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63" t="-2381" r="-570313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2663" t="-2381" r="-83417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0976" t="-2381" r="-1220" b="-5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2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2</a:t>
                          </a:r>
                          <a:r>
                            <a:rPr lang="en-US" altLang="zh-TW" sz="2000" dirty="0"/>
                            <a:t> = 0.81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9361049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3 </a:t>
                          </a:r>
                          <a:r>
                            <a:rPr lang="en-US" altLang="zh-TW" sz="2000" dirty="0"/>
                            <a:t>= 0.729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0.271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40439298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10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10 </a:t>
                          </a:r>
                          <a:r>
                            <a:rPr lang="en-US" altLang="zh-TW" sz="2000" dirty="0"/>
                            <a:t>= 0.3487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0.6513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7204781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100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100 </a:t>
                          </a:r>
                          <a:r>
                            <a:rPr lang="en-US" altLang="zh-TW" sz="2000" dirty="0"/>
                            <a:t>= 0.000026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0.999974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223210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1BF59D25-1A05-74F7-A3C6-DC01583A0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1" t="76910" r="20487" b="10337"/>
          <a:stretch/>
        </p:blipFill>
        <p:spPr>
          <a:xfrm>
            <a:off x="2037299" y="1939477"/>
            <a:ext cx="8117402" cy="86726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29C1C3D-CB76-94EF-AAAE-40731FE7CF22}"/>
              </a:ext>
            </a:extLst>
          </p:cNvPr>
          <p:cNvSpPr/>
          <p:nvPr/>
        </p:nvSpPr>
        <p:spPr>
          <a:xfrm>
            <a:off x="3327661" y="1904844"/>
            <a:ext cx="942681" cy="329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990EBD-53CB-B81F-F5E6-522F6B0EADB6}"/>
              </a:ext>
            </a:extLst>
          </p:cNvPr>
          <p:cNvSpPr txBox="1"/>
          <p:nvPr/>
        </p:nvSpPr>
        <p:spPr>
          <a:xfrm>
            <a:off x="7652938" y="5851323"/>
            <a:ext cx="347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隨著時間越來越不需要校正</a:t>
            </a:r>
          </a:p>
        </p:txBody>
      </p:sp>
    </p:spTree>
    <p:extLst>
      <p:ext uri="{BB962C8B-B14F-4D97-AF65-F5344CB8AC3E}">
        <p14:creationId xmlns:p14="http://schemas.microsoft.com/office/powerpoint/2010/main" val="3554350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42D38-7D54-021B-41A9-CDD06B09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E5C070-0BE9-51DF-04DE-7B2CE8C2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5E692F-786F-7389-F18D-77D9F42A0EC6}"/>
              </a:ext>
            </a:extLst>
          </p:cNvPr>
          <p:cNvSpPr txBox="1"/>
          <p:nvPr/>
        </p:nvSpPr>
        <p:spPr>
          <a:xfrm>
            <a:off x="636815" y="1789989"/>
            <a:ext cx="1091837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以均方誤差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(Mean Squared Error)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/>
              <p:nvPr/>
            </p:nvSpPr>
            <p:spPr>
              <a:xfrm>
                <a:off x="2202426" y="2702194"/>
                <a:ext cx="7787148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426" y="2702194"/>
                <a:ext cx="7787148" cy="833883"/>
              </a:xfrm>
              <a:prstGeom prst="rect">
                <a:avLst/>
              </a:prstGeom>
              <a:blipFill>
                <a:blip r:embed="rId2"/>
                <a:stretch>
                  <a:fillRect t="-155224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/>
              <p:nvPr/>
            </p:nvSpPr>
            <p:spPr>
              <a:xfrm>
                <a:off x="636815" y="4635452"/>
                <a:ext cx="10918370" cy="1420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Loss function</a:t>
                </a:r>
                <a:r>
                  <a:rPr lang="zh-TW" altLang="en-US" sz="2000" dirty="0"/>
                  <a:t>；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代表有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筆訓練資料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ground-truth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TW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prediction (model output)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4635452"/>
                <a:ext cx="10918370" cy="1420774"/>
              </a:xfrm>
              <a:prstGeom prst="rect">
                <a:avLst/>
              </a:prstGeom>
              <a:blipFill>
                <a:blip r:embed="rId3"/>
                <a:stretch>
                  <a:fillRect l="-348" b="-70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/>
              <p:nvPr/>
            </p:nvSpPr>
            <p:spPr>
              <a:xfrm>
                <a:off x="4755861" y="3663175"/>
                <a:ext cx="3529781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4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861" y="3663175"/>
                <a:ext cx="3529781" cy="1100558"/>
              </a:xfrm>
              <a:prstGeom prst="rect">
                <a:avLst/>
              </a:prstGeom>
              <a:blipFill>
                <a:blip r:embed="rId4"/>
                <a:stretch>
                  <a:fillRect l="-13620" t="-108046" b="-164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4191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2CC75D-A7A0-7D7D-BE96-2AC3A8C3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Additional Links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2AAD2F-7AB1-6BB4-E7E5-24B4F54A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D15C407-113A-70C3-AB67-F1417A6BCF91}"/>
              </a:ext>
            </a:extLst>
          </p:cNvPr>
          <p:cNvSpPr txBox="1"/>
          <p:nvPr/>
        </p:nvSpPr>
        <p:spPr>
          <a:xfrm>
            <a:off x="653144" y="1806093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Optimizers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www.ruder.io</a:t>
            </a:r>
            <a:r>
              <a:rPr kumimoji="1" lang="en-US" altLang="zh-TW" sz="2400" dirty="0"/>
              <a:t>/optimizing-gradient-descent/#fn5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Saddle point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www.youtube.com</a:t>
            </a:r>
            <a:r>
              <a:rPr kumimoji="1" lang="en-US" altLang="zh-TW" sz="2400" dirty="0"/>
              <a:t>/</a:t>
            </a:r>
            <a:r>
              <a:rPr kumimoji="1" lang="en-US" altLang="zh-TW" sz="2400" dirty="0" err="1"/>
              <a:t>watch?v</a:t>
            </a:r>
            <a:r>
              <a:rPr kumimoji="1" lang="en-US" altLang="zh-TW" sz="2400" dirty="0"/>
              <a:t>=8aAU4r_pUUU</a:t>
            </a:r>
          </a:p>
        </p:txBody>
      </p:sp>
    </p:spTree>
    <p:extLst>
      <p:ext uri="{BB962C8B-B14F-4D97-AF65-F5344CB8AC3E}">
        <p14:creationId xmlns:p14="http://schemas.microsoft.com/office/powerpoint/2010/main" val="29781626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9ADFBC-B3B8-6556-9ADD-65CB4630B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42242D-F305-CBF6-46B2-A32DF6D4D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3299"/>
            <a:ext cx="7772400" cy="4485564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89BC132-1772-13E9-34BB-6C760A2A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新細明體"/>
                <a:cs typeface="Calibri" panose="020F0502020204030204" pitchFamily="34" charset="0"/>
              </a:rPr>
              <a:t>AD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728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becky890926@gmail.com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0848-02D2-8F83-E1CE-72317803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9448A3-D930-1C54-0B04-22FA4A3E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5395BB1-767A-AC7C-0999-59B5B14E1278}"/>
                  </a:ext>
                </a:extLst>
              </p:cNvPr>
              <p:cNvSpPr txBox="1"/>
              <p:nvPr/>
            </p:nvSpPr>
            <p:spPr>
              <a:xfrm>
                <a:off x="3048000" y="1891814"/>
                <a:ext cx="6096000" cy="957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8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zh-TW" alt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5395BB1-767A-AC7C-0999-59B5B14E1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891814"/>
                <a:ext cx="6096000" cy="957378"/>
              </a:xfrm>
              <a:prstGeom prst="rect">
                <a:avLst/>
              </a:prstGeom>
              <a:blipFill>
                <a:blip r:embed="rId3"/>
                <a:stretch>
                  <a:fillRect t="-154545" b="-2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4B52CCC-2DB0-9662-05BC-92999ADB45E1}"/>
                  </a:ext>
                </a:extLst>
              </p:cNvPr>
              <p:cNvSpPr txBox="1"/>
              <p:nvPr/>
            </p:nvSpPr>
            <p:spPr>
              <a:xfrm>
                <a:off x="3590375" y="4666870"/>
                <a:ext cx="6096000" cy="967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8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4B52CCC-2DB0-9662-05BC-92999ADB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75" y="4666870"/>
                <a:ext cx="6096000" cy="967188"/>
              </a:xfrm>
              <a:prstGeom prst="rect">
                <a:avLst/>
              </a:prstGeom>
              <a:blipFill>
                <a:blip r:embed="rId4"/>
                <a:stretch>
                  <a:fillRect l="-832" t="-154545" b="-2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178B53B-F624-46F5-3340-492684FBF048}"/>
                  </a:ext>
                </a:extLst>
              </p:cNvPr>
              <p:cNvSpPr txBox="1"/>
              <p:nvPr/>
            </p:nvSpPr>
            <p:spPr>
              <a:xfrm>
                <a:off x="3483429" y="3275591"/>
                <a:ext cx="6367849" cy="964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8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178B53B-F624-46F5-3340-492684FB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29" y="3275591"/>
                <a:ext cx="6367849" cy="964880"/>
              </a:xfrm>
              <a:prstGeom prst="rect">
                <a:avLst/>
              </a:prstGeom>
              <a:blipFill>
                <a:blip r:embed="rId5"/>
                <a:stretch>
                  <a:fillRect t="-151282" b="-2256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92CE0493-8026-53ED-D1FC-F0E581C9AC96}"/>
              </a:ext>
            </a:extLst>
          </p:cNvPr>
          <p:cNvSpPr txBox="1"/>
          <p:nvPr/>
        </p:nvSpPr>
        <p:spPr>
          <a:xfrm>
            <a:off x="849086" y="3557976"/>
            <a:ext cx="195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進行偏微分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826CCF-A374-7A63-7315-3C6DE6066B2B}"/>
              </a:ext>
            </a:extLst>
          </p:cNvPr>
          <p:cNvSpPr txBox="1"/>
          <p:nvPr/>
        </p:nvSpPr>
        <p:spPr>
          <a:xfrm>
            <a:off x="849086" y="4950409"/>
            <a:ext cx="195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進行偏微分</a:t>
            </a:r>
          </a:p>
        </p:txBody>
      </p:sp>
    </p:spTree>
    <p:extLst>
      <p:ext uri="{BB962C8B-B14F-4D97-AF65-F5344CB8AC3E}">
        <p14:creationId xmlns:p14="http://schemas.microsoft.com/office/powerpoint/2010/main" val="183989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82B4AC-9A8C-18E8-94E1-FD601E92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C60AD-553D-D667-B652-64270721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/>
              <p:nvPr/>
            </p:nvSpPr>
            <p:spPr>
              <a:xfrm>
                <a:off x="3121994" y="2880850"/>
                <a:ext cx="6096000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94" y="2880850"/>
                <a:ext cx="6096000" cy="842282"/>
              </a:xfrm>
              <a:prstGeom prst="rect">
                <a:avLst/>
              </a:prstGeom>
              <a:blipFill>
                <a:blip r:embed="rId2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/>
              <p:nvPr/>
            </p:nvSpPr>
            <p:spPr>
              <a:xfrm>
                <a:off x="3006811" y="1776307"/>
                <a:ext cx="6367849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811" y="1776307"/>
                <a:ext cx="6367849" cy="842282"/>
              </a:xfrm>
              <a:prstGeom prst="rect">
                <a:avLst/>
              </a:prstGeom>
              <a:blipFill>
                <a:blip r:embed="rId3"/>
                <a:stretch>
                  <a:fillRect t="-150000" b="-2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/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/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9C05ED-EB9E-3E9D-F418-419D36C7AE14}"/>
              </a:ext>
            </a:extLst>
          </p:cNvPr>
          <p:cNvSpPr txBox="1"/>
          <p:nvPr/>
        </p:nvSpPr>
        <p:spPr>
          <a:xfrm>
            <a:off x="1573430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974675-B723-4270-B618-E794C8401F22}"/>
              </a:ext>
            </a:extLst>
          </p:cNvPr>
          <p:cNvSpPr txBox="1"/>
          <p:nvPr/>
        </p:nvSpPr>
        <p:spPr>
          <a:xfrm>
            <a:off x="6652055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A74236-A40C-1764-8FA9-E80C0DC5D4ED}"/>
                  </a:ext>
                </a:extLst>
              </p:cNvPr>
              <p:cNvSpPr txBox="1"/>
              <p:nvPr/>
            </p:nvSpPr>
            <p:spPr>
              <a:xfrm>
                <a:off x="2451579" y="5969475"/>
                <a:ext cx="7288842" cy="586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400" dirty="0"/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learning rate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，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扮演梯度下降過程的重要角色</a:t>
                </a:r>
                <a:endPara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A74236-A40C-1764-8FA9-E80C0DC5D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79" y="5969475"/>
                <a:ext cx="7288842" cy="586827"/>
              </a:xfrm>
              <a:prstGeom prst="rect">
                <a:avLst/>
              </a:prstGeom>
              <a:blipFill>
                <a:blip r:embed="rId6"/>
                <a:stretch>
                  <a:fillRect l="-1042" r="-1215" b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1718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Training Process of a Deep Learning Model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4" y="1633066"/>
            <a:ext cx="10918370" cy="659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深度學習模型被訓練的流程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EEFB9BFD-F9C6-6AB6-326C-7A7D45DB1C74}"/>
              </a:ext>
            </a:extLst>
          </p:cNvPr>
          <p:cNvSpPr/>
          <p:nvPr/>
        </p:nvSpPr>
        <p:spPr>
          <a:xfrm>
            <a:off x="3447977" y="3599611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15EF64E-F399-2DE4-7A68-D316FB6A0B73}"/>
              </a:ext>
            </a:extLst>
          </p:cNvPr>
          <p:cNvSpPr/>
          <p:nvPr/>
        </p:nvSpPr>
        <p:spPr>
          <a:xfrm>
            <a:off x="2668560" y="3991497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形 9" descr="報紙 外框">
            <a:extLst>
              <a:ext uri="{FF2B5EF4-FFF2-40B4-BE49-F238E27FC236}">
                <a16:creationId xmlns:a16="http://schemas.microsoft.com/office/drawing/2014/main" id="{59853B34-BD39-969F-7F64-81864988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3437" y="3599613"/>
            <a:ext cx="914400" cy="914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F305BD-005C-2DEC-BC9C-8F8E22D2FF07}"/>
              </a:ext>
            </a:extLst>
          </p:cNvPr>
          <p:cNvSpPr txBox="1"/>
          <p:nvPr/>
        </p:nvSpPr>
        <p:spPr>
          <a:xfrm>
            <a:off x="1143471" y="4451267"/>
            <a:ext cx="145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Training Data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C6569A-990B-7213-23FC-77F86AE36CE4}"/>
              </a:ext>
            </a:extLst>
          </p:cNvPr>
          <p:cNvSpPr/>
          <p:nvPr/>
        </p:nvSpPr>
        <p:spPr>
          <a:xfrm>
            <a:off x="8836407" y="3606139"/>
            <a:ext cx="1776548" cy="96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Gradient Descent</a:t>
            </a:r>
            <a:endParaRPr kumimoji="1" lang="zh-TW" altLang="en-US" sz="2400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92BEB477-FE10-A1BC-0906-F170628FBAA7}"/>
              </a:ext>
            </a:extLst>
          </p:cNvPr>
          <p:cNvSpPr/>
          <p:nvPr/>
        </p:nvSpPr>
        <p:spPr>
          <a:xfrm>
            <a:off x="5410672" y="3991496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DD15A93A-0CD2-C79F-0DFF-4D3DD0B3C307}"/>
              </a:ext>
            </a:extLst>
          </p:cNvPr>
          <p:cNvSpPr/>
          <p:nvPr/>
        </p:nvSpPr>
        <p:spPr>
          <a:xfrm>
            <a:off x="8114683" y="3991495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9A6D87-CE55-2061-0736-6FD094C4FF6C}"/>
              </a:ext>
            </a:extLst>
          </p:cNvPr>
          <p:cNvSpPr/>
          <p:nvPr/>
        </p:nvSpPr>
        <p:spPr>
          <a:xfrm>
            <a:off x="6072523" y="3599611"/>
            <a:ext cx="1776548" cy="968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Back-Propagation</a:t>
            </a:r>
            <a:endParaRPr kumimoji="1" lang="zh-TW" altLang="en-US" sz="2400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6326C4D3-9590-9F3C-B85B-0637613E6D82}"/>
              </a:ext>
            </a:extLst>
          </p:cNvPr>
          <p:cNvCxnSpPr>
            <a:cxnSpLocks/>
            <a:stCxn id="3" idx="2"/>
            <a:endCxn id="15" idx="2"/>
          </p:cNvCxnSpPr>
          <p:nvPr/>
        </p:nvCxnSpPr>
        <p:spPr>
          <a:xfrm rot="5400000" flipH="1" flipV="1">
            <a:off x="5579944" y="3255078"/>
            <a:ext cx="67492" cy="2694214"/>
          </a:xfrm>
          <a:prstGeom prst="bentConnector3">
            <a:avLst>
              <a:gd name="adj1" fmla="val -7645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7D5AC2-42BE-154C-C043-04D70F83673C}"/>
              </a:ext>
            </a:extLst>
          </p:cNvPr>
          <p:cNvSpPr txBox="1"/>
          <p:nvPr/>
        </p:nvSpPr>
        <p:spPr>
          <a:xfrm>
            <a:off x="4526442" y="5143190"/>
            <a:ext cx="212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Calculate gradients</a:t>
            </a:r>
            <a:endParaRPr kumimoji="1" lang="zh-TW" altLang="en-US" dirty="0"/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A764E92D-F56C-FD51-7293-A462E1CD88AB}"/>
              </a:ext>
            </a:extLst>
          </p:cNvPr>
          <p:cNvCxnSpPr>
            <a:cxnSpLocks/>
            <a:stCxn id="12" idx="0"/>
            <a:endCxn id="3" idx="0"/>
          </p:cNvCxnSpPr>
          <p:nvPr/>
        </p:nvCxnSpPr>
        <p:spPr>
          <a:xfrm rot="16200000" flipV="1">
            <a:off x="6992368" y="873826"/>
            <a:ext cx="6528" cy="5458098"/>
          </a:xfrm>
          <a:prstGeom prst="bentConnector3">
            <a:avLst>
              <a:gd name="adj1" fmla="val 93382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E1E6A52-27E7-78A7-0F0B-364A96D630CB}"/>
              </a:ext>
            </a:extLst>
          </p:cNvPr>
          <p:cNvSpPr txBox="1"/>
          <p:nvPr/>
        </p:nvSpPr>
        <p:spPr>
          <a:xfrm>
            <a:off x="5228961" y="2588021"/>
            <a:ext cx="353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Update</a:t>
            </a:r>
            <a:r>
              <a:rPr kumimoji="1" lang="en-US" altLang="zh-TW" dirty="0"/>
              <a:t> weights (the </a:t>
            </a:r>
            <a:r>
              <a:rPr kumimoji="1" lang="en-US" altLang="zh-TW" dirty="0">
                <a:solidFill>
                  <a:srgbClr val="FF0000"/>
                </a:solidFill>
              </a:rPr>
              <a:t>learning</a:t>
            </a:r>
            <a:r>
              <a:rPr kumimoji="1" lang="en-US" altLang="zh-TW" dirty="0"/>
              <a:t> part)</a:t>
            </a:r>
            <a:endParaRPr kumimoji="1" lang="zh-TW" alt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80C3D38F-7FAE-508C-59B9-F6D998817698}"/>
              </a:ext>
            </a:extLst>
          </p:cNvPr>
          <p:cNvSpPr/>
          <p:nvPr/>
        </p:nvSpPr>
        <p:spPr>
          <a:xfrm>
            <a:off x="7685649" y="3675751"/>
            <a:ext cx="1215118" cy="8742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C859374-818B-ACD2-0DD2-F60EFF30B63B}"/>
              </a:ext>
            </a:extLst>
          </p:cNvPr>
          <p:cNvSpPr txBox="1"/>
          <p:nvPr/>
        </p:nvSpPr>
        <p:spPr>
          <a:xfrm>
            <a:off x="7333756" y="4743080"/>
            <a:ext cx="19189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梯度後處理 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/</a:t>
            </a:r>
          </a:p>
          <a:p>
            <a:pPr algn="ctr"/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學習率調整</a:t>
            </a:r>
          </a:p>
        </p:txBody>
      </p:sp>
    </p:spTree>
    <p:extLst>
      <p:ext uri="{BB962C8B-B14F-4D97-AF65-F5344CB8AC3E}">
        <p14:creationId xmlns:p14="http://schemas.microsoft.com/office/powerpoint/2010/main" val="116425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D7B80-FE9A-0154-BBA4-BE416EAA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Convergence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A523D3-7F93-C9C8-B6B7-AB531CC9E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6095CB-1F78-B752-4ACD-1E7AC4BDDA10}"/>
              </a:ext>
            </a:extLst>
          </p:cNvPr>
          <p:cNvSpPr txBox="1"/>
          <p:nvPr/>
        </p:nvSpPr>
        <p:spPr>
          <a:xfrm>
            <a:off x="653143" y="1947095"/>
            <a:ext cx="5442857" cy="3267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Convergence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收斂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是指在模型訓練過程中，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loss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的變化逐漸趨於穩定，可能已經到達最佳解，表示模型的學習進度減緩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收斂表示模型可能已達到某個局部或全局最小值，但不一定代表它找到了最佳解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因為有可能只是局部最小值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，也不保證模型此時具備良好的泛化能力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val_loss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也同樣很低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pic>
        <p:nvPicPr>
          <p:cNvPr id="5" name="圖片 4" descr="一張含有 文字, 螢幕擷取畫面, 圖表, 繪圖 的圖片&#10;&#10;自動產生的描述">
            <a:extLst>
              <a:ext uri="{FF2B5EF4-FFF2-40B4-BE49-F238E27FC236}">
                <a16:creationId xmlns:a16="http://schemas.microsoft.com/office/drawing/2014/main" id="{7B714DA8-FE62-913B-A19A-5A4E718BD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19" y="1825175"/>
            <a:ext cx="5232196" cy="39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60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4221B0-D24F-6065-3B3D-B2EAF1B9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Convergence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 gradients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849915-0254-B701-3C19-98812210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9A9C09E-0BC7-B39B-0925-3E924C9CADFC}"/>
                  </a:ext>
                </a:extLst>
              </p:cNvPr>
              <p:cNvSpPr txBox="1"/>
              <p:nvPr/>
            </p:nvSpPr>
            <p:spPr>
              <a:xfrm>
                <a:off x="4787762" y="2844044"/>
                <a:ext cx="2616476" cy="495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9A9C09E-0BC7-B39B-0925-3E924C9CA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762" y="2844044"/>
                <a:ext cx="2616476" cy="495328"/>
              </a:xfrm>
              <a:prstGeom prst="rect">
                <a:avLst/>
              </a:prstGeom>
              <a:blipFill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1E301F7-82CC-600E-F54E-0BD258ED623C}"/>
                  </a:ext>
                </a:extLst>
              </p:cNvPr>
              <p:cNvSpPr txBox="1"/>
              <p:nvPr/>
            </p:nvSpPr>
            <p:spPr>
              <a:xfrm>
                <a:off x="653143" y="1947095"/>
                <a:ext cx="8348398" cy="497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在經過很多個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steps (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很大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的更新之後，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gradients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等於零的情況：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1E301F7-82CC-600E-F54E-0BD258ED6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947095"/>
                <a:ext cx="8348398" cy="497444"/>
              </a:xfrm>
              <a:prstGeom prst="rect">
                <a:avLst/>
              </a:prstGeom>
              <a:blipFill>
                <a:blip r:embed="rId3"/>
                <a:stretch>
                  <a:fillRect l="-608" b="-2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4E4FD23-9B4F-5E03-DB21-9A2257D9B6B5}"/>
                  </a:ext>
                </a:extLst>
              </p:cNvPr>
              <p:cNvSpPr txBox="1"/>
              <p:nvPr/>
            </p:nvSpPr>
            <p:spPr>
              <a:xfrm>
                <a:off x="653143" y="3951771"/>
                <a:ext cx="10136776" cy="1754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ℒ: loss function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: 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在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</m:oMath>
                </a14:m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個時間點 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(step)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 的的參數組合 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包含各層的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w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跟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b)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zh-TW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zh-TW" altLang="en-US" sz="240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: 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梯度</a:t>
                </a:r>
                <a:endParaRPr kumimoji="1" lang="en-US" altLang="zh-TW" sz="24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4E4FD23-9B4F-5E03-DB21-9A2257D9B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951771"/>
                <a:ext cx="10136776" cy="1754519"/>
              </a:xfrm>
              <a:prstGeom prst="rect">
                <a:avLst/>
              </a:prstGeom>
              <a:blipFill>
                <a:blip r:embed="rId4"/>
                <a:stretch>
                  <a:fillRect l="-751" b="-50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5044265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6401</TotalTime>
  <Words>2271</Words>
  <Application>Microsoft Macintosh PowerPoint</Application>
  <PresentationFormat>寬螢幕</PresentationFormat>
  <Paragraphs>416</Paragraphs>
  <Slides>42</Slides>
  <Notes>9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9" baseType="lpstr">
      <vt:lpstr>Microsoft JhengHei</vt:lpstr>
      <vt:lpstr>Aptos</vt:lpstr>
      <vt:lpstr>Arial</vt:lpstr>
      <vt:lpstr>Calibri</vt:lpstr>
      <vt:lpstr>Calibri Light</vt:lpstr>
      <vt:lpstr>Cambria Math</vt:lpstr>
      <vt:lpstr>回顧</vt:lpstr>
      <vt:lpstr>深度學習 Deep Learning</vt:lpstr>
      <vt:lpstr>Outline</vt:lpstr>
      <vt:lpstr>[Recap] Gradient Descent (梯度下降法)</vt:lpstr>
      <vt:lpstr>[Recap] Minimize a Regression Model</vt:lpstr>
      <vt:lpstr>[Recap] Minimize a Regression Model</vt:lpstr>
      <vt:lpstr>[Recap] Minimize a Regression Model</vt:lpstr>
      <vt:lpstr>Training Process of a Deep Learning Model</vt:lpstr>
      <vt:lpstr>Convergence</vt:lpstr>
      <vt:lpstr>Convergence and gradients</vt:lpstr>
      <vt:lpstr>Another training approach: SGD</vt:lpstr>
      <vt:lpstr>Mini-batch Data</vt:lpstr>
      <vt:lpstr>Optimization with Batches (Pseudo code)</vt:lpstr>
      <vt:lpstr>Optimization with Batches</vt:lpstr>
      <vt:lpstr>Larger batch size vs. smaller batch size</vt:lpstr>
      <vt:lpstr>Batching fixes the memory problem</vt:lpstr>
      <vt:lpstr>Question</vt:lpstr>
      <vt:lpstr>Batch and Mini-batch Gradient Descent</vt:lpstr>
      <vt:lpstr>Question</vt:lpstr>
      <vt:lpstr>Small-batch vs. Large-batch Training</vt:lpstr>
      <vt:lpstr>Optimizers</vt:lpstr>
      <vt:lpstr>Loss function 到底長怎樣？</vt:lpstr>
      <vt:lpstr>Even more complicated ...</vt:lpstr>
      <vt:lpstr>Problem of Gradient Descent with SGD</vt:lpstr>
      <vt:lpstr>Gradients 很小的時候</vt:lpstr>
      <vt:lpstr>如何有效訓練深度學習模型？</vt:lpstr>
      <vt:lpstr>Momentum</vt:lpstr>
      <vt:lpstr>[Recap] 以兩個點來觀察 Gradient Descent 的特性</vt:lpstr>
      <vt:lpstr>Gradient Descent with Momentum (example)</vt:lpstr>
      <vt:lpstr>Momentum</vt:lpstr>
      <vt:lpstr>Summary of Momentum</vt:lpstr>
      <vt:lpstr>Nesterov Momentum</vt:lpstr>
      <vt:lpstr>如何有效訓練深度學習模型？</vt:lpstr>
      <vt:lpstr>Adagrad (Adaptative Gradient)</vt:lpstr>
      <vt:lpstr>對 Adagrad 的觀察與思考</vt:lpstr>
      <vt:lpstr>RMSProp</vt:lpstr>
      <vt:lpstr>Adam</vt:lpstr>
      <vt:lpstr>Adam</vt:lpstr>
      <vt:lpstr>Adam</vt:lpstr>
      <vt:lpstr>Adam</vt:lpstr>
      <vt:lpstr>Additional Links</vt:lpstr>
      <vt:lpstr>AD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873</cp:revision>
  <dcterms:created xsi:type="dcterms:W3CDTF">2025-02-06T07:16:08Z</dcterms:created>
  <dcterms:modified xsi:type="dcterms:W3CDTF">2025-03-10T01:10:14Z</dcterms:modified>
</cp:coreProperties>
</file>